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6.xml" ContentType="application/vnd.openxmlformats-officedocument.drawingml.chart+xml"/>
  <Override PartName="/ppt/theme/themeOverride1.xml" ContentType="application/vnd.openxmlformats-officedocument.themeOverride+xml"/>
  <Override PartName="/ppt/charts/chart7.xml" ContentType="application/vnd.openxmlformats-officedocument.drawingml.chart+xml"/>
  <Override PartName="/ppt/theme/themeOverride2.xml" ContentType="application/vnd.openxmlformats-officedocument.themeOverride+xml"/>
  <Override PartName="/ppt/charts/chart8.xml" ContentType="application/vnd.openxmlformats-officedocument.drawingml.chart+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60" r:id="rId3"/>
    <p:sldId id="272" r:id="rId4"/>
    <p:sldId id="1583" r:id="rId5"/>
    <p:sldId id="418" r:id="rId6"/>
    <p:sldId id="275" r:id="rId7"/>
    <p:sldId id="1578" r:id="rId8"/>
    <p:sldId id="310" r:id="rId9"/>
    <p:sldId id="276" r:id="rId10"/>
    <p:sldId id="278" r:id="rId11"/>
    <p:sldId id="280" r:id="rId12"/>
    <p:sldId id="281" r:id="rId13"/>
    <p:sldId id="293" r:id="rId14"/>
    <p:sldId id="1579" r:id="rId15"/>
    <p:sldId id="282" r:id="rId16"/>
    <p:sldId id="283" r:id="rId17"/>
    <p:sldId id="1581" r:id="rId18"/>
    <p:sldId id="353" r:id="rId19"/>
    <p:sldId id="370" r:id="rId20"/>
    <p:sldId id="1550" r:id="rId21"/>
    <p:sldId id="290" r:id="rId22"/>
    <p:sldId id="1584" r:id="rId23"/>
    <p:sldId id="1585" r:id="rId24"/>
    <p:sldId id="287" r:id="rId25"/>
    <p:sldId id="355" r:id="rId26"/>
    <p:sldId id="385" r:id="rId27"/>
    <p:sldId id="397" r:id="rId28"/>
    <p:sldId id="292" r:id="rId29"/>
    <p:sldId id="356" r:id="rId30"/>
    <p:sldId id="398" r:id="rId31"/>
    <p:sldId id="1586" r:id="rId32"/>
    <p:sldId id="1582" r:id="rId33"/>
    <p:sldId id="380" r:id="rId34"/>
    <p:sldId id="1568" r:id="rId35"/>
    <p:sldId id="466" r:id="rId36"/>
    <p:sldId id="329" r:id="rId37"/>
    <p:sldId id="330" r:id="rId38"/>
    <p:sldId id="331" r:id="rId39"/>
    <p:sldId id="349" r:id="rId40"/>
    <p:sldId id="350" r:id="rId41"/>
    <p:sldId id="352" r:id="rId42"/>
    <p:sldId id="362" r:id="rId43"/>
    <p:sldId id="363" r:id="rId44"/>
    <p:sldId id="364" r:id="rId45"/>
    <p:sldId id="365" r:id="rId46"/>
    <p:sldId id="366" r:id="rId47"/>
    <p:sldId id="367" r:id="rId48"/>
    <p:sldId id="368"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86F2"/>
    <a:srgbClr val="FD6D38"/>
    <a:srgbClr val="FF0000"/>
    <a:srgbClr val="FF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46" autoAdjust="0"/>
    <p:restoredTop sz="94660"/>
  </p:normalViewPr>
  <p:slideViewPr>
    <p:cSldViewPr snapToGrid="0">
      <p:cViewPr varScale="1">
        <p:scale>
          <a:sx n="128" d="100"/>
          <a:sy n="128" d="100"/>
        </p:scale>
        <p:origin x="928"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2" Type="http://schemas.openxmlformats.org/officeDocument/2006/relationships/oleObject" Target="file:////C:\Users\rinai\Desktop\foo.xlsx" TargetMode="External"/><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2" Type="http://schemas.openxmlformats.org/officeDocument/2006/relationships/oleObject" Target="file:////C:\Users\rinai\Desktop\foo.xlsx" TargetMode="External"/><Relationship Id="rId1" Type="http://schemas.openxmlformats.org/officeDocument/2006/relationships/themeOverride" Target="../theme/themeOverride2.xml"/></Relationships>
</file>

<file path=ppt/charts/_rels/chart8.xml.rels><?xml version="1.0" encoding="UTF-8" standalone="yes"?>
<Relationships xmlns="http://schemas.openxmlformats.org/package/2006/relationships"><Relationship Id="rId2" Type="http://schemas.openxmlformats.org/officeDocument/2006/relationships/oleObject" Target="file:////C:\Users\Panzer\Documents\Energetica\Magistrale\TESI\Journal%20paper\foo.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8.1321741032370901E-2"/>
          <c:y val="8.6111111111111097E-2"/>
          <c:w val="0.87615048118985095"/>
          <c:h val="0.79654345290172002"/>
        </c:manualLayout>
      </c:layout>
      <c:scatterChart>
        <c:scatterStyle val="smoothMarker"/>
        <c:varyColors val="0"/>
        <c:ser>
          <c:idx val="0"/>
          <c:order val="0"/>
          <c:tx>
            <c:strRef>
              <c:f>Sheet1!$C$1</c:f>
              <c:strCache>
                <c:ptCount val="1"/>
                <c:pt idx="0">
                  <c:v>CDF</c:v>
                </c:pt>
              </c:strCache>
            </c:strRef>
          </c:tx>
          <c:marker>
            <c:symbol val="none"/>
          </c:marker>
          <c:xVal>
            <c:numRef>
              <c:f>Sheet1!$A$2:$A$12</c:f>
              <c:numCache>
                <c:formatCode>General</c:formatCode>
                <c:ptCount val="11"/>
                <c:pt idx="0">
                  <c:v>200</c:v>
                </c:pt>
                <c:pt idx="1">
                  <c:v>220</c:v>
                </c:pt>
                <c:pt idx="2">
                  <c:v>240</c:v>
                </c:pt>
                <c:pt idx="3">
                  <c:v>260</c:v>
                </c:pt>
                <c:pt idx="4">
                  <c:v>280</c:v>
                </c:pt>
                <c:pt idx="5">
                  <c:v>300</c:v>
                </c:pt>
                <c:pt idx="6">
                  <c:v>320</c:v>
                </c:pt>
                <c:pt idx="7">
                  <c:v>340</c:v>
                </c:pt>
                <c:pt idx="8">
                  <c:v>360</c:v>
                </c:pt>
                <c:pt idx="9">
                  <c:v>380</c:v>
                </c:pt>
                <c:pt idx="10">
                  <c:v>400</c:v>
                </c:pt>
              </c:numCache>
            </c:numRef>
          </c:xVal>
          <c:yVal>
            <c:numRef>
              <c:f>Sheet1!$C$2:$C$12</c:f>
              <c:numCache>
                <c:formatCode>0.0%</c:formatCode>
                <c:ptCount val="11"/>
                <c:pt idx="0">
                  <c:v>6.2096653257761297E-3</c:v>
                </c:pt>
                <c:pt idx="1">
                  <c:v>2.2750131948179202E-2</c:v>
                </c:pt>
                <c:pt idx="2">
                  <c:v>6.6807201268858002E-2</c:v>
                </c:pt>
                <c:pt idx="3">
                  <c:v>0.15865525393145699</c:v>
                </c:pt>
                <c:pt idx="4">
                  <c:v>0.30853753872598699</c:v>
                </c:pt>
                <c:pt idx="5">
                  <c:v>0.5</c:v>
                </c:pt>
                <c:pt idx="6">
                  <c:v>0.69146246127401301</c:v>
                </c:pt>
                <c:pt idx="7">
                  <c:v>0.84134474606854304</c:v>
                </c:pt>
                <c:pt idx="8">
                  <c:v>0.93319279873114203</c:v>
                </c:pt>
                <c:pt idx="9">
                  <c:v>0.97724986805182101</c:v>
                </c:pt>
                <c:pt idx="10">
                  <c:v>0.99379033467422395</c:v>
                </c:pt>
              </c:numCache>
            </c:numRef>
          </c:yVal>
          <c:smooth val="1"/>
          <c:extLst>
            <c:ext xmlns:c16="http://schemas.microsoft.com/office/drawing/2014/chart" uri="{C3380CC4-5D6E-409C-BE32-E72D297353CC}">
              <c16:uniqueId val="{00000000-4A60-5844-8076-D4285A64F465}"/>
            </c:ext>
          </c:extLst>
        </c:ser>
        <c:dLbls>
          <c:showLegendKey val="0"/>
          <c:showVal val="0"/>
          <c:showCatName val="0"/>
          <c:showSerName val="0"/>
          <c:showPercent val="0"/>
          <c:showBubbleSize val="0"/>
        </c:dLbls>
        <c:axId val="1157058672"/>
        <c:axId val="1157099232"/>
      </c:scatterChart>
      <c:valAx>
        <c:axId val="1157058672"/>
        <c:scaling>
          <c:orientation val="minMax"/>
          <c:max val="400"/>
          <c:min val="200"/>
        </c:scaling>
        <c:delete val="0"/>
        <c:axPos val="b"/>
        <c:numFmt formatCode="General" sourceLinked="1"/>
        <c:majorTickMark val="out"/>
        <c:minorTickMark val="none"/>
        <c:tickLblPos val="nextTo"/>
        <c:crossAx val="1157099232"/>
        <c:crosses val="autoZero"/>
        <c:crossBetween val="midCat"/>
      </c:valAx>
      <c:valAx>
        <c:axId val="1157099232"/>
        <c:scaling>
          <c:orientation val="minMax"/>
          <c:max val="1.01"/>
          <c:min val="0"/>
        </c:scaling>
        <c:delete val="0"/>
        <c:axPos val="l"/>
        <c:majorGridlines/>
        <c:numFmt formatCode="0.0%" sourceLinked="1"/>
        <c:majorTickMark val="out"/>
        <c:minorTickMark val="none"/>
        <c:tickLblPos val="nextTo"/>
        <c:crossAx val="1157058672"/>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Pb</c:v>
                </c:pt>
              </c:strCache>
            </c:strRef>
          </c:tx>
          <c:marker>
            <c:symbol val="none"/>
          </c:marker>
          <c:xVal>
            <c:numRef>
              <c:f>Sheet1!$A$2:$A$12</c:f>
              <c:numCache>
                <c:formatCode>General</c:formatCode>
                <c:ptCount val="11"/>
                <c:pt idx="0">
                  <c:v>200</c:v>
                </c:pt>
                <c:pt idx="1">
                  <c:v>220</c:v>
                </c:pt>
                <c:pt idx="2">
                  <c:v>240</c:v>
                </c:pt>
                <c:pt idx="3">
                  <c:v>260</c:v>
                </c:pt>
                <c:pt idx="4">
                  <c:v>280</c:v>
                </c:pt>
                <c:pt idx="5">
                  <c:v>300</c:v>
                </c:pt>
                <c:pt idx="6">
                  <c:v>320</c:v>
                </c:pt>
                <c:pt idx="7">
                  <c:v>340</c:v>
                </c:pt>
                <c:pt idx="8">
                  <c:v>360</c:v>
                </c:pt>
                <c:pt idx="9">
                  <c:v>380</c:v>
                </c:pt>
                <c:pt idx="10">
                  <c:v>400</c:v>
                </c:pt>
              </c:numCache>
            </c:numRef>
          </c:xVal>
          <c:yVal>
            <c:numRef>
              <c:f>Sheet1!$B$2:$B$12</c:f>
              <c:numCache>
                <c:formatCode>0.0%</c:formatCode>
                <c:ptCount val="11"/>
                <c:pt idx="0">
                  <c:v>4.3820751233921297E-2</c:v>
                </c:pt>
                <c:pt idx="1">
                  <c:v>0.13497741628297</c:v>
                </c:pt>
                <c:pt idx="2">
                  <c:v>0.32379398916472901</c:v>
                </c:pt>
                <c:pt idx="3">
                  <c:v>0.60492681129785797</c:v>
                </c:pt>
                <c:pt idx="4">
                  <c:v>0.88016331691074901</c:v>
                </c:pt>
                <c:pt idx="5">
                  <c:v>0.99735570100358195</c:v>
                </c:pt>
                <c:pt idx="6">
                  <c:v>0.88016331691074901</c:v>
                </c:pt>
                <c:pt idx="7">
                  <c:v>0.60492681129785797</c:v>
                </c:pt>
                <c:pt idx="8">
                  <c:v>0.32379398916472901</c:v>
                </c:pt>
                <c:pt idx="9">
                  <c:v>0.13497741628297</c:v>
                </c:pt>
                <c:pt idx="10">
                  <c:v>4.3820751233921297E-2</c:v>
                </c:pt>
              </c:numCache>
            </c:numRef>
          </c:yVal>
          <c:smooth val="1"/>
          <c:extLst>
            <c:ext xmlns:c16="http://schemas.microsoft.com/office/drawing/2014/chart" uri="{C3380CC4-5D6E-409C-BE32-E72D297353CC}">
              <c16:uniqueId val="{00000000-4A0B-EB46-8048-8F92E4F4300E}"/>
            </c:ext>
          </c:extLst>
        </c:ser>
        <c:dLbls>
          <c:showLegendKey val="0"/>
          <c:showVal val="0"/>
          <c:showCatName val="0"/>
          <c:showSerName val="0"/>
          <c:showPercent val="0"/>
          <c:showBubbleSize val="0"/>
        </c:dLbls>
        <c:axId val="1289931264"/>
        <c:axId val="1289934016"/>
      </c:scatterChart>
      <c:valAx>
        <c:axId val="1289931264"/>
        <c:scaling>
          <c:orientation val="minMax"/>
          <c:max val="400"/>
          <c:min val="200"/>
        </c:scaling>
        <c:delete val="0"/>
        <c:axPos val="b"/>
        <c:numFmt formatCode="General" sourceLinked="1"/>
        <c:majorTickMark val="out"/>
        <c:minorTickMark val="none"/>
        <c:tickLblPos val="nextTo"/>
        <c:crossAx val="1289934016"/>
        <c:crosses val="autoZero"/>
        <c:crossBetween val="midCat"/>
      </c:valAx>
      <c:valAx>
        <c:axId val="1289934016"/>
        <c:scaling>
          <c:orientation val="minMax"/>
          <c:max val="1.1000000000000001"/>
          <c:min val="0"/>
        </c:scaling>
        <c:delete val="1"/>
        <c:axPos val="l"/>
        <c:majorGridlines/>
        <c:numFmt formatCode="0.0%" sourceLinked="1"/>
        <c:majorTickMark val="out"/>
        <c:minorTickMark val="none"/>
        <c:tickLblPos val="nextTo"/>
        <c:crossAx val="1289931264"/>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Sheet1!$B$21</c:f>
              <c:strCache>
                <c:ptCount val="1"/>
                <c:pt idx="0">
                  <c:v>pressure</c:v>
                </c:pt>
              </c:strCache>
            </c:strRef>
          </c:tx>
          <c:marker>
            <c:symbol val="none"/>
          </c:marker>
          <c:xVal>
            <c:numRef>
              <c:f>Sheet1!$A$22:$A$31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Sheet1!$B$22:$B$31</c:f>
              <c:numCache>
                <c:formatCode>General</c:formatCode>
                <c:ptCount val="10"/>
                <c:pt idx="0">
                  <c:v>200</c:v>
                </c:pt>
                <c:pt idx="1">
                  <c:v>220</c:v>
                </c:pt>
                <c:pt idx="2">
                  <c:v>280</c:v>
                </c:pt>
                <c:pt idx="3">
                  <c:v>190.4</c:v>
                </c:pt>
                <c:pt idx="4">
                  <c:v>250</c:v>
                </c:pt>
                <c:pt idx="5">
                  <c:v>270</c:v>
                </c:pt>
                <c:pt idx="6">
                  <c:v>290</c:v>
                </c:pt>
                <c:pt idx="7">
                  <c:v>320</c:v>
                </c:pt>
                <c:pt idx="8">
                  <c:v>0</c:v>
                </c:pt>
                <c:pt idx="9">
                  <c:v>0</c:v>
                </c:pt>
              </c:numCache>
            </c:numRef>
          </c:yVal>
          <c:smooth val="1"/>
          <c:extLst>
            <c:ext xmlns:c16="http://schemas.microsoft.com/office/drawing/2014/chart" uri="{C3380CC4-5D6E-409C-BE32-E72D297353CC}">
              <c16:uniqueId val="{00000000-67D6-8F45-92CC-0CA27D30CA7D}"/>
            </c:ext>
          </c:extLst>
        </c:ser>
        <c:dLbls>
          <c:showLegendKey val="0"/>
          <c:showVal val="0"/>
          <c:showCatName val="0"/>
          <c:showSerName val="0"/>
          <c:showPercent val="0"/>
          <c:showBubbleSize val="0"/>
        </c:dLbls>
        <c:axId val="1287799120"/>
        <c:axId val="1287801168"/>
      </c:scatterChart>
      <c:valAx>
        <c:axId val="1287799120"/>
        <c:scaling>
          <c:orientation val="minMax"/>
          <c:max val="11"/>
          <c:min val="0"/>
        </c:scaling>
        <c:delete val="0"/>
        <c:axPos val="b"/>
        <c:numFmt formatCode="General" sourceLinked="1"/>
        <c:majorTickMark val="out"/>
        <c:minorTickMark val="none"/>
        <c:tickLblPos val="nextTo"/>
        <c:crossAx val="1287801168"/>
        <c:crosses val="autoZero"/>
        <c:crossBetween val="midCat"/>
      </c:valAx>
      <c:valAx>
        <c:axId val="1287801168"/>
        <c:scaling>
          <c:orientation val="minMax"/>
          <c:max val="340"/>
          <c:min val="180"/>
        </c:scaling>
        <c:delete val="0"/>
        <c:axPos val="l"/>
        <c:majorGridlines/>
        <c:numFmt formatCode="General" sourceLinked="1"/>
        <c:majorTickMark val="out"/>
        <c:minorTickMark val="none"/>
        <c:tickLblPos val="nextTo"/>
        <c:crossAx val="1287799120"/>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Sheet1!$C$21</c:f>
              <c:strCache>
                <c:ptCount val="1"/>
              </c:strCache>
            </c:strRef>
          </c:tx>
          <c:marker>
            <c:symbol val="none"/>
          </c:marker>
          <c:xVal>
            <c:numRef>
              <c:f>Sheet1!$A$22:$A$31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Sheet1!$C$22:$C$31</c:f>
              <c:numCache>
                <c:formatCode>General</c:formatCode>
                <c:ptCount val="10"/>
                <c:pt idx="0">
                  <c:v>200</c:v>
                </c:pt>
                <c:pt idx="1">
                  <c:v>220</c:v>
                </c:pt>
                <c:pt idx="2">
                  <c:v>280</c:v>
                </c:pt>
                <c:pt idx="3">
                  <c:v>190.4</c:v>
                </c:pt>
                <c:pt idx="4">
                  <c:v>250</c:v>
                </c:pt>
                <c:pt idx="5">
                  <c:v>270</c:v>
                </c:pt>
                <c:pt idx="6">
                  <c:v>0</c:v>
                </c:pt>
                <c:pt idx="7">
                  <c:v>0</c:v>
                </c:pt>
                <c:pt idx="8">
                  <c:v>0</c:v>
                </c:pt>
                <c:pt idx="9">
                  <c:v>0</c:v>
                </c:pt>
              </c:numCache>
            </c:numRef>
          </c:yVal>
          <c:smooth val="1"/>
          <c:extLst>
            <c:ext xmlns:c16="http://schemas.microsoft.com/office/drawing/2014/chart" uri="{C3380CC4-5D6E-409C-BE32-E72D297353CC}">
              <c16:uniqueId val="{00000000-282A-FC4A-875E-DBBC0B2A64B0}"/>
            </c:ext>
          </c:extLst>
        </c:ser>
        <c:dLbls>
          <c:showLegendKey val="0"/>
          <c:showVal val="0"/>
          <c:showCatName val="0"/>
          <c:showSerName val="0"/>
          <c:showPercent val="0"/>
          <c:showBubbleSize val="0"/>
        </c:dLbls>
        <c:axId val="1288879248"/>
        <c:axId val="1288881568"/>
      </c:scatterChart>
      <c:valAx>
        <c:axId val="1288879248"/>
        <c:scaling>
          <c:orientation val="minMax"/>
          <c:max val="11"/>
          <c:min val="0"/>
        </c:scaling>
        <c:delete val="0"/>
        <c:axPos val="b"/>
        <c:numFmt formatCode="General" sourceLinked="1"/>
        <c:majorTickMark val="out"/>
        <c:minorTickMark val="none"/>
        <c:tickLblPos val="nextTo"/>
        <c:crossAx val="1288881568"/>
        <c:crosses val="autoZero"/>
        <c:crossBetween val="midCat"/>
      </c:valAx>
      <c:valAx>
        <c:axId val="1288881568"/>
        <c:scaling>
          <c:orientation val="minMax"/>
          <c:max val="360"/>
          <c:min val="180"/>
        </c:scaling>
        <c:delete val="0"/>
        <c:axPos val="l"/>
        <c:majorGridlines/>
        <c:numFmt formatCode="General" sourceLinked="1"/>
        <c:majorTickMark val="out"/>
        <c:minorTickMark val="none"/>
        <c:tickLblPos val="nextTo"/>
        <c:crossAx val="1288879248"/>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Sheet1!$D$21</c:f>
              <c:strCache>
                <c:ptCount val="1"/>
              </c:strCache>
            </c:strRef>
          </c:tx>
          <c:marker>
            <c:symbol val="none"/>
          </c:marker>
          <c:xVal>
            <c:numRef>
              <c:f>Sheet1!$A$22:$A$31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Sheet1!$D$22:$D$31</c:f>
              <c:numCache>
                <c:formatCode>General</c:formatCode>
                <c:ptCount val="10"/>
                <c:pt idx="0">
                  <c:v>200</c:v>
                </c:pt>
                <c:pt idx="1">
                  <c:v>220</c:v>
                </c:pt>
                <c:pt idx="2">
                  <c:v>280</c:v>
                </c:pt>
                <c:pt idx="3">
                  <c:v>190.4</c:v>
                </c:pt>
                <c:pt idx="4">
                  <c:v>250</c:v>
                </c:pt>
                <c:pt idx="5">
                  <c:v>270</c:v>
                </c:pt>
                <c:pt idx="6">
                  <c:v>290</c:v>
                </c:pt>
                <c:pt idx="7">
                  <c:v>320</c:v>
                </c:pt>
                <c:pt idx="8">
                  <c:v>330</c:v>
                </c:pt>
                <c:pt idx="9">
                  <c:v>340</c:v>
                </c:pt>
              </c:numCache>
            </c:numRef>
          </c:yVal>
          <c:smooth val="1"/>
          <c:extLst>
            <c:ext xmlns:c16="http://schemas.microsoft.com/office/drawing/2014/chart" uri="{C3380CC4-5D6E-409C-BE32-E72D297353CC}">
              <c16:uniqueId val="{00000000-388C-C94A-B87E-782259B3F8D3}"/>
            </c:ext>
          </c:extLst>
        </c:ser>
        <c:dLbls>
          <c:showLegendKey val="0"/>
          <c:showVal val="0"/>
          <c:showCatName val="0"/>
          <c:showSerName val="0"/>
          <c:showPercent val="0"/>
          <c:showBubbleSize val="0"/>
        </c:dLbls>
        <c:axId val="1157187904"/>
        <c:axId val="1157190224"/>
      </c:scatterChart>
      <c:valAx>
        <c:axId val="1157187904"/>
        <c:scaling>
          <c:orientation val="minMax"/>
          <c:max val="11"/>
          <c:min val="0"/>
        </c:scaling>
        <c:delete val="0"/>
        <c:axPos val="b"/>
        <c:numFmt formatCode="General" sourceLinked="1"/>
        <c:majorTickMark val="out"/>
        <c:minorTickMark val="none"/>
        <c:tickLblPos val="nextTo"/>
        <c:crossAx val="1157190224"/>
        <c:crosses val="autoZero"/>
        <c:crossBetween val="midCat"/>
      </c:valAx>
      <c:valAx>
        <c:axId val="1157190224"/>
        <c:scaling>
          <c:orientation val="minMax"/>
          <c:max val="360"/>
          <c:min val="180"/>
        </c:scaling>
        <c:delete val="0"/>
        <c:axPos val="l"/>
        <c:majorGridlines/>
        <c:numFmt formatCode="General" sourceLinked="1"/>
        <c:majorTickMark val="out"/>
        <c:minorTickMark val="none"/>
        <c:tickLblPos val="nextTo"/>
        <c:crossAx val="1157187904"/>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29828207030699"/>
          <c:y val="8.6175438596491599E-2"/>
          <c:w val="0.84374021371046903"/>
          <c:h val="0.76165127780080499"/>
        </c:manualLayout>
      </c:layout>
      <c:scatterChart>
        <c:scatterStyle val="lineMarker"/>
        <c:varyColors val="0"/>
        <c:ser>
          <c:idx val="0"/>
          <c:order val="0"/>
          <c:tx>
            <c:v>relap</c:v>
          </c:tx>
          <c:marker>
            <c:symbol val="none"/>
          </c:marker>
          <c:xVal>
            <c:numRef>
              <c:f>foo!$B$4:$B$18</c:f>
              <c:numCache>
                <c:formatCode>General</c:formatCode>
                <c:ptCount val="15"/>
                <c:pt idx="0">
                  <c:v>408.46919542499887</c:v>
                </c:pt>
                <c:pt idx="1">
                  <c:v>409.08603655299248</c:v>
                </c:pt>
                <c:pt idx="2">
                  <c:v>409.70287768200001</c:v>
                </c:pt>
                <c:pt idx="3">
                  <c:v>410.31971880999993</c:v>
                </c:pt>
                <c:pt idx="4">
                  <c:v>410.93655993898932</c:v>
                </c:pt>
                <c:pt idx="5">
                  <c:v>411.55340106699958</c:v>
                </c:pt>
                <c:pt idx="6">
                  <c:v>412.17024219600108</c:v>
                </c:pt>
                <c:pt idx="7">
                  <c:v>412.78708332399998</c:v>
                </c:pt>
                <c:pt idx="8">
                  <c:v>413.40392445299301</c:v>
                </c:pt>
                <c:pt idx="9">
                  <c:v>414.02076558099958</c:v>
                </c:pt>
                <c:pt idx="10">
                  <c:v>414.63760671</c:v>
                </c:pt>
                <c:pt idx="11">
                  <c:v>415.25444783799998</c:v>
                </c:pt>
                <c:pt idx="12">
                  <c:v>415.87128896699858</c:v>
                </c:pt>
                <c:pt idx="13">
                  <c:v>416.48813009499821</c:v>
                </c:pt>
                <c:pt idx="14">
                  <c:v>417.10497122400102</c:v>
                </c:pt>
              </c:numCache>
            </c:numRef>
          </c:xVal>
          <c:yVal>
            <c:numRef>
              <c:f>foo!$F$4:$F$18</c:f>
              <c:numCache>
                <c:formatCode>General</c:formatCode>
                <c:ptCount val="15"/>
                <c:pt idx="0">
                  <c:v>1.20409391933E-4</c:v>
                </c:pt>
                <c:pt idx="1">
                  <c:v>7.2245635159500204E-4</c:v>
                </c:pt>
                <c:pt idx="2">
                  <c:v>3.2510535821800102E-3</c:v>
                </c:pt>
                <c:pt idx="3">
                  <c:v>1.2402167369099999E-2</c:v>
                </c:pt>
                <c:pt idx="4">
                  <c:v>4.1420830824799998E-2</c:v>
                </c:pt>
                <c:pt idx="5">
                  <c:v>0.112462372065</c:v>
                </c:pt>
                <c:pt idx="6">
                  <c:v>0.23732691149900001</c:v>
                </c:pt>
                <c:pt idx="7">
                  <c:v>0.414087898856001</c:v>
                </c:pt>
                <c:pt idx="8">
                  <c:v>0.61673690547899995</c:v>
                </c:pt>
                <c:pt idx="9">
                  <c:v>0.79674894641800298</c:v>
                </c:pt>
                <c:pt idx="10">
                  <c:v>0.91342564720000097</c:v>
                </c:pt>
                <c:pt idx="11">
                  <c:v>0.96953642384100003</c:v>
                </c:pt>
                <c:pt idx="12">
                  <c:v>0.99145093317300004</c:v>
                </c:pt>
                <c:pt idx="13">
                  <c:v>0.99843467790499996</c:v>
                </c:pt>
                <c:pt idx="14">
                  <c:v>1</c:v>
                </c:pt>
              </c:numCache>
            </c:numRef>
          </c:yVal>
          <c:smooth val="0"/>
          <c:extLst>
            <c:ext xmlns:c16="http://schemas.microsoft.com/office/drawing/2014/chart" uri="{C3380CC4-5D6E-409C-BE32-E72D297353CC}">
              <c16:uniqueId val="{00000000-299B-AE48-9D00-5AAE79A8F446}"/>
            </c:ext>
          </c:extLst>
        </c:ser>
        <c:ser>
          <c:idx val="1"/>
          <c:order val="1"/>
          <c:tx>
            <c:v>experiment</c:v>
          </c:tx>
          <c:spPr>
            <a:ln w="9525" cap="flat" cmpd="sng" algn="ctr">
              <a:solidFill>
                <a:srgbClr val="6E1D2A">
                  <a:shade val="95000"/>
                  <a:satMod val="105000"/>
                </a:srgbClr>
              </a:solidFill>
              <a:prstDash val="solid"/>
            </a:ln>
            <a:effectLst>
              <a:outerShdw blurRad="40000" dist="20000" dir="5400000" rotWithShape="0">
                <a:srgbClr val="000000">
                  <a:alpha val="38000"/>
                </a:srgbClr>
              </a:outerShdw>
            </a:effectLst>
          </c:spPr>
          <c:marker>
            <c:symbol val="none"/>
          </c:marker>
          <c:xVal>
            <c:numRef>
              <c:f>foo!$A$32:$A$52</c:f>
              <c:numCache>
                <c:formatCode>General</c:formatCode>
                <c:ptCount val="21"/>
                <c:pt idx="0">
                  <c:v>404</c:v>
                </c:pt>
                <c:pt idx="1">
                  <c:v>404.61624514900001</c:v>
                </c:pt>
                <c:pt idx="2">
                  <c:v>405.23249029900001</c:v>
                </c:pt>
                <c:pt idx="3">
                  <c:v>405.8487354479937</c:v>
                </c:pt>
                <c:pt idx="4">
                  <c:v>406.46498059800001</c:v>
                </c:pt>
                <c:pt idx="5">
                  <c:v>407.08122574699661</c:v>
                </c:pt>
                <c:pt idx="6">
                  <c:v>407.69747089700002</c:v>
                </c:pt>
                <c:pt idx="7">
                  <c:v>408.31371604599661</c:v>
                </c:pt>
                <c:pt idx="8">
                  <c:v>408.92996119600002</c:v>
                </c:pt>
                <c:pt idx="9">
                  <c:v>409.54620634499958</c:v>
                </c:pt>
                <c:pt idx="10">
                  <c:v>410.16245149500008</c:v>
                </c:pt>
                <c:pt idx="11">
                  <c:v>410.77869664399958</c:v>
                </c:pt>
                <c:pt idx="12">
                  <c:v>411.39494179399998</c:v>
                </c:pt>
                <c:pt idx="13">
                  <c:v>412.01118694299231</c:v>
                </c:pt>
                <c:pt idx="14">
                  <c:v>412.62743209299958</c:v>
                </c:pt>
                <c:pt idx="15">
                  <c:v>413.24367724199863</c:v>
                </c:pt>
                <c:pt idx="16">
                  <c:v>413.85992239100102</c:v>
                </c:pt>
                <c:pt idx="17">
                  <c:v>414.47616754099312</c:v>
                </c:pt>
                <c:pt idx="18">
                  <c:v>415.09241269</c:v>
                </c:pt>
                <c:pt idx="19">
                  <c:v>415.70865783999989</c:v>
                </c:pt>
                <c:pt idx="20">
                  <c:v>416.32490298900001</c:v>
                </c:pt>
              </c:numCache>
            </c:numRef>
          </c:xVal>
          <c:yVal>
            <c:numRef>
              <c:f>foo!$C$32:$C$52</c:f>
              <c:numCache>
                <c:formatCode>General</c:formatCode>
                <c:ptCount val="21"/>
                <c:pt idx="0">
                  <c:v>1.34989803163E-3</c:v>
                </c:pt>
                <c:pt idx="1">
                  <c:v>3.552552672E-3</c:v>
                </c:pt>
                <c:pt idx="2">
                  <c:v>8.5685070455900209E-3</c:v>
                </c:pt>
                <c:pt idx="3">
                  <c:v>1.8963986976000002E-2</c:v>
                </c:pt>
                <c:pt idx="4">
                  <c:v>3.8571452898999999E-2</c:v>
                </c:pt>
                <c:pt idx="5">
                  <c:v>7.2229293628699995E-2</c:v>
                </c:pt>
                <c:pt idx="6">
                  <c:v>0.124811707929</c:v>
                </c:pt>
                <c:pt idx="7">
                  <c:v>0.199574522288999</c:v>
                </c:pt>
                <c:pt idx="8">
                  <c:v>0.296318220465001</c:v>
                </c:pt>
                <c:pt idx="9">
                  <c:v>0.41025198454200001</c:v>
                </c:pt>
                <c:pt idx="10">
                  <c:v>0.53236878811900001</c:v>
                </c:pt>
                <c:pt idx="11">
                  <c:v>0.65149075255400402</c:v>
                </c:pt>
                <c:pt idx="12">
                  <c:v>0.75724592672900204</c:v>
                </c:pt>
                <c:pt idx="13">
                  <c:v>0.84269441718400495</c:v>
                </c:pt>
                <c:pt idx="14">
                  <c:v>0.90552911051500096</c:v>
                </c:pt>
                <c:pt idx="15">
                  <c:v>0.94758104668800203</c:v>
                </c:pt>
                <c:pt idx="16">
                  <c:v>0.97319417701300204</c:v>
                </c:pt>
                <c:pt idx="17">
                  <c:v>0.987392203596</c:v>
                </c:pt>
                <c:pt idx="18">
                  <c:v>0.99455496029199797</c:v>
                </c:pt>
                <c:pt idx="19">
                  <c:v>0.99784360733300204</c:v>
                </c:pt>
                <c:pt idx="20">
                  <c:v>0.99921776601900003</c:v>
                </c:pt>
              </c:numCache>
            </c:numRef>
          </c:yVal>
          <c:smooth val="0"/>
          <c:extLst>
            <c:ext xmlns:c16="http://schemas.microsoft.com/office/drawing/2014/chart" uri="{C3380CC4-5D6E-409C-BE32-E72D297353CC}">
              <c16:uniqueId val="{00000001-299B-AE48-9D00-5AAE79A8F446}"/>
            </c:ext>
          </c:extLst>
        </c:ser>
        <c:dLbls>
          <c:showLegendKey val="0"/>
          <c:showVal val="0"/>
          <c:showCatName val="0"/>
          <c:showSerName val="0"/>
          <c:showPercent val="0"/>
          <c:showBubbleSize val="0"/>
        </c:dLbls>
        <c:axId val="1288949280"/>
        <c:axId val="1288953312"/>
      </c:scatterChart>
      <c:valAx>
        <c:axId val="1288949280"/>
        <c:scaling>
          <c:orientation val="minMax"/>
        </c:scaling>
        <c:delete val="0"/>
        <c:axPos val="b"/>
        <c:majorGridlines/>
        <c:title>
          <c:tx>
            <c:rich>
              <a:bodyPr/>
              <a:lstStyle/>
              <a:p>
                <a:pPr>
                  <a:defRPr/>
                </a:pPr>
                <a:r>
                  <a:rPr lang="en-US"/>
                  <a:t>Hot</a:t>
                </a:r>
                <a:r>
                  <a:rPr lang="en-US" baseline="0"/>
                  <a:t> Leg Temperature</a:t>
                </a:r>
                <a:endParaRPr lang="en-US"/>
              </a:p>
            </c:rich>
          </c:tx>
          <c:layout>
            <c:manualLayout>
              <c:xMode val="edge"/>
              <c:yMode val="edge"/>
              <c:x val="0.39812513055245402"/>
              <c:y val="0.93482083160658003"/>
            </c:manualLayout>
          </c:layout>
          <c:overlay val="0"/>
        </c:title>
        <c:numFmt formatCode="General" sourceLinked="1"/>
        <c:majorTickMark val="none"/>
        <c:minorTickMark val="none"/>
        <c:tickLblPos val="nextTo"/>
        <c:txPr>
          <a:bodyPr/>
          <a:lstStyle/>
          <a:p>
            <a:pPr>
              <a:defRPr sz="1200" b="1"/>
            </a:pPr>
            <a:endParaRPr lang="en-US"/>
          </a:p>
        </c:txPr>
        <c:crossAx val="1288953312"/>
        <c:crosses val="autoZero"/>
        <c:crossBetween val="midCat"/>
      </c:valAx>
      <c:valAx>
        <c:axId val="1288953312"/>
        <c:scaling>
          <c:orientation val="minMax"/>
          <c:max val="1"/>
        </c:scaling>
        <c:delete val="0"/>
        <c:axPos val="l"/>
        <c:majorGridlines/>
        <c:title>
          <c:tx>
            <c:rich>
              <a:bodyPr/>
              <a:lstStyle/>
              <a:p>
                <a:pPr>
                  <a:defRPr/>
                </a:pPr>
                <a:r>
                  <a:rPr lang="en-US"/>
                  <a:t>CDF</a:t>
                </a:r>
              </a:p>
            </c:rich>
          </c:tx>
          <c:overlay val="0"/>
        </c:title>
        <c:numFmt formatCode="General" sourceLinked="1"/>
        <c:majorTickMark val="none"/>
        <c:minorTickMark val="none"/>
        <c:tickLblPos val="nextTo"/>
        <c:txPr>
          <a:bodyPr/>
          <a:lstStyle/>
          <a:p>
            <a:pPr>
              <a:defRPr sz="1200" b="1"/>
            </a:pPr>
            <a:endParaRPr lang="en-US"/>
          </a:p>
        </c:txPr>
        <c:crossAx val="1288949280"/>
        <c:crosses val="autoZero"/>
        <c:crossBetween val="midCat"/>
      </c:valAx>
    </c:plotArea>
    <c:legend>
      <c:legendPos val="r"/>
      <c:layout>
        <c:manualLayout>
          <c:xMode val="edge"/>
          <c:yMode val="edge"/>
          <c:x val="0.199771144678344"/>
          <c:y val="0.19156825259782301"/>
          <c:w val="0.202635672594108"/>
          <c:h val="0.20673176458150699"/>
        </c:manualLayout>
      </c:layout>
      <c:overlay val="0"/>
      <c:txPr>
        <a:bodyPr/>
        <a:lstStyle/>
        <a:p>
          <a:pPr>
            <a:defRPr sz="1050" b="1"/>
          </a:pPr>
          <a:endParaRPr lang="en-US"/>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545544022906"/>
          <c:y val="0.179105253098436"/>
          <c:w val="0.78848976974469098"/>
          <c:h val="0.70856118903719501"/>
        </c:manualLayout>
      </c:layout>
      <c:scatterChart>
        <c:scatterStyle val="smoothMarker"/>
        <c:varyColors val="0"/>
        <c:ser>
          <c:idx val="0"/>
          <c:order val="0"/>
          <c:tx>
            <c:v>relap</c:v>
          </c:tx>
          <c:marker>
            <c:symbol val="none"/>
          </c:marker>
          <c:xVal>
            <c:numRef>
              <c:f>foo!$B$4:$B$18</c:f>
              <c:numCache>
                <c:formatCode>General</c:formatCode>
                <c:ptCount val="15"/>
                <c:pt idx="0">
                  <c:v>408.46919542499887</c:v>
                </c:pt>
                <c:pt idx="1">
                  <c:v>409.08603655299231</c:v>
                </c:pt>
                <c:pt idx="2">
                  <c:v>409.70287768200001</c:v>
                </c:pt>
                <c:pt idx="3">
                  <c:v>410.31971880999993</c:v>
                </c:pt>
                <c:pt idx="4">
                  <c:v>410.93655993898892</c:v>
                </c:pt>
                <c:pt idx="5">
                  <c:v>411.55340106699958</c:v>
                </c:pt>
                <c:pt idx="6">
                  <c:v>412.17024219600131</c:v>
                </c:pt>
                <c:pt idx="7">
                  <c:v>412.78708332399998</c:v>
                </c:pt>
                <c:pt idx="8">
                  <c:v>413.40392445299278</c:v>
                </c:pt>
                <c:pt idx="9">
                  <c:v>414.02076558099958</c:v>
                </c:pt>
                <c:pt idx="10">
                  <c:v>414.63760671</c:v>
                </c:pt>
                <c:pt idx="11">
                  <c:v>415.25444783799998</c:v>
                </c:pt>
                <c:pt idx="12">
                  <c:v>415.87128896699858</c:v>
                </c:pt>
                <c:pt idx="13">
                  <c:v>416.48813009499662</c:v>
                </c:pt>
                <c:pt idx="14">
                  <c:v>417.10497122400102</c:v>
                </c:pt>
              </c:numCache>
            </c:numRef>
          </c:xVal>
          <c:yVal>
            <c:numRef>
              <c:f>foo!$E$4:$E$18</c:f>
              <c:numCache>
                <c:formatCode>General</c:formatCode>
                <c:ptCount val="15"/>
                <c:pt idx="0">
                  <c:v>-5.8560974473000104E-4</c:v>
                </c:pt>
                <c:pt idx="1">
                  <c:v>-1.2688211135800001E-3</c:v>
                </c:pt>
                <c:pt idx="2">
                  <c:v>-1.2688211135800001E-3</c:v>
                </c:pt>
                <c:pt idx="3">
                  <c:v>1.2981016008199999E-2</c:v>
                </c:pt>
                <c:pt idx="4">
                  <c:v>7.1541990481199899E-2</c:v>
                </c:pt>
                <c:pt idx="5">
                  <c:v>0.160359468432</c:v>
                </c:pt>
                <c:pt idx="6">
                  <c:v>0.26557401923500101</c:v>
                </c:pt>
                <c:pt idx="7">
                  <c:v>0.34687617212900201</c:v>
                </c:pt>
                <c:pt idx="8">
                  <c:v>0.34316731041199899</c:v>
                </c:pt>
                <c:pt idx="9">
                  <c:v>0.23824556448100101</c:v>
                </c:pt>
                <c:pt idx="10">
                  <c:v>0.118683574932</c:v>
                </c:pt>
                <c:pt idx="11">
                  <c:v>4.7629592571399697E-2</c:v>
                </c:pt>
                <c:pt idx="12">
                  <c:v>1.5713861483599999E-2</c:v>
                </c:pt>
                <c:pt idx="13">
                  <c:v>3.8064633407500002E-3</c:v>
                </c:pt>
                <c:pt idx="14" formatCode="0.00E+00">
                  <c:v>3.5997049267200601E-16</c:v>
                </c:pt>
              </c:numCache>
            </c:numRef>
          </c:yVal>
          <c:smooth val="1"/>
          <c:extLst>
            <c:ext xmlns:c16="http://schemas.microsoft.com/office/drawing/2014/chart" uri="{C3380CC4-5D6E-409C-BE32-E72D297353CC}">
              <c16:uniqueId val="{00000000-0DA7-2A41-800C-7A935E9AE711}"/>
            </c:ext>
          </c:extLst>
        </c:ser>
        <c:ser>
          <c:idx val="1"/>
          <c:order val="1"/>
          <c:tx>
            <c:v>experiment</c:v>
          </c:tx>
          <c:spPr>
            <a:ln w="9525" cap="flat" cmpd="sng" algn="ctr">
              <a:solidFill>
                <a:srgbClr val="6E1D2A">
                  <a:shade val="95000"/>
                  <a:satMod val="105000"/>
                </a:srgbClr>
              </a:solidFill>
              <a:prstDash val="solid"/>
            </a:ln>
            <a:effectLst>
              <a:outerShdw blurRad="40000" dist="20000" dir="5400000" rotWithShape="0">
                <a:srgbClr val="000000">
                  <a:alpha val="38000"/>
                </a:srgbClr>
              </a:outerShdw>
            </a:effectLst>
          </c:spPr>
          <c:marker>
            <c:symbol val="none"/>
          </c:marker>
          <c:xVal>
            <c:numRef>
              <c:f>foo!$A$32:$A$52</c:f>
              <c:numCache>
                <c:formatCode>General</c:formatCode>
                <c:ptCount val="21"/>
                <c:pt idx="0">
                  <c:v>404</c:v>
                </c:pt>
                <c:pt idx="1">
                  <c:v>404.61624514900001</c:v>
                </c:pt>
                <c:pt idx="2">
                  <c:v>405.23249029900001</c:v>
                </c:pt>
                <c:pt idx="3">
                  <c:v>405.84873544799342</c:v>
                </c:pt>
                <c:pt idx="4">
                  <c:v>406.46498059800001</c:v>
                </c:pt>
                <c:pt idx="5">
                  <c:v>407.08122574699661</c:v>
                </c:pt>
                <c:pt idx="6">
                  <c:v>407.69747089700002</c:v>
                </c:pt>
                <c:pt idx="7">
                  <c:v>408.31371604599661</c:v>
                </c:pt>
                <c:pt idx="8">
                  <c:v>408.92996119600002</c:v>
                </c:pt>
                <c:pt idx="9">
                  <c:v>409.54620634499958</c:v>
                </c:pt>
                <c:pt idx="10">
                  <c:v>410.16245149500008</c:v>
                </c:pt>
                <c:pt idx="11">
                  <c:v>410.77869664399958</c:v>
                </c:pt>
                <c:pt idx="12">
                  <c:v>411.39494179399998</c:v>
                </c:pt>
                <c:pt idx="13">
                  <c:v>412.01118694299203</c:v>
                </c:pt>
                <c:pt idx="14">
                  <c:v>412.62743209299958</c:v>
                </c:pt>
                <c:pt idx="15">
                  <c:v>413.24367724199863</c:v>
                </c:pt>
                <c:pt idx="16">
                  <c:v>413.85992239100108</c:v>
                </c:pt>
                <c:pt idx="17">
                  <c:v>414.47616754099278</c:v>
                </c:pt>
                <c:pt idx="18">
                  <c:v>415.09241269</c:v>
                </c:pt>
                <c:pt idx="19">
                  <c:v>415.70865783999989</c:v>
                </c:pt>
                <c:pt idx="20">
                  <c:v>416.32490298900001</c:v>
                </c:pt>
              </c:numCache>
            </c:numRef>
          </c:xVal>
          <c:yVal>
            <c:numRef>
              <c:f>foo!$B$32:$B$52</c:f>
              <c:numCache>
                <c:formatCode>General</c:formatCode>
                <c:ptCount val="21"/>
                <c:pt idx="0">
                  <c:v>2.2159242059700099E-3</c:v>
                </c:pt>
                <c:pt idx="1">
                  <c:v>5.3258244658800002E-3</c:v>
                </c:pt>
                <c:pt idx="2">
                  <c:v>1.1640914115600001E-2</c:v>
                </c:pt>
                <c:pt idx="3">
                  <c:v>2.3139587446899999E-2</c:v>
                </c:pt>
                <c:pt idx="4">
                  <c:v>4.1830439555000098E-2</c:v>
                </c:pt>
                <c:pt idx="5">
                  <c:v>6.8769764093399993E-2</c:v>
                </c:pt>
                <c:pt idx="6">
                  <c:v>0.10281842117999999</c:v>
                </c:pt>
                <c:pt idx="7">
                  <c:v>0.13980175294</c:v>
                </c:pt>
                <c:pt idx="8">
                  <c:v>0.172871178623</c:v>
                </c:pt>
                <c:pt idx="9">
                  <c:v>0.194402058327</c:v>
                </c:pt>
                <c:pt idx="10">
                  <c:v>0.19881420675200101</c:v>
                </c:pt>
                <c:pt idx="11">
                  <c:v>0.184910792721001</c:v>
                </c:pt>
                <c:pt idx="12">
                  <c:v>0.15640311413900099</c:v>
                </c:pt>
                <c:pt idx="13">
                  <c:v>0.120308641129</c:v>
                </c:pt>
                <c:pt idx="14">
                  <c:v>8.4162094864400003E-2</c:v>
                </c:pt>
                <c:pt idx="15">
                  <c:v>5.3543226999599999E-2</c:v>
                </c:pt>
                <c:pt idx="16">
                  <c:v>3.0978532256500001E-2</c:v>
                </c:pt>
                <c:pt idx="17">
                  <c:v>1.6299918103100001E-2</c:v>
                </c:pt>
                <c:pt idx="18">
                  <c:v>7.7997071576700302E-3</c:v>
                </c:pt>
                <c:pt idx="19">
                  <c:v>3.3942158886299998E-3</c:v>
                </c:pt>
                <c:pt idx="20">
                  <c:v>1.3432873248700101E-3</c:v>
                </c:pt>
              </c:numCache>
            </c:numRef>
          </c:yVal>
          <c:smooth val="1"/>
          <c:extLst>
            <c:ext xmlns:c16="http://schemas.microsoft.com/office/drawing/2014/chart" uri="{C3380CC4-5D6E-409C-BE32-E72D297353CC}">
              <c16:uniqueId val="{00000001-0DA7-2A41-800C-7A935E9AE711}"/>
            </c:ext>
          </c:extLst>
        </c:ser>
        <c:dLbls>
          <c:showLegendKey val="0"/>
          <c:showVal val="0"/>
          <c:showCatName val="0"/>
          <c:showSerName val="0"/>
          <c:showPercent val="0"/>
          <c:showBubbleSize val="0"/>
        </c:dLbls>
        <c:axId val="1208848048"/>
        <c:axId val="1208851440"/>
      </c:scatterChart>
      <c:valAx>
        <c:axId val="1208848048"/>
        <c:scaling>
          <c:orientation val="minMax"/>
        </c:scaling>
        <c:delete val="0"/>
        <c:axPos val="b"/>
        <c:title>
          <c:tx>
            <c:rich>
              <a:bodyPr/>
              <a:lstStyle/>
              <a:p>
                <a:pPr>
                  <a:defRPr sz="1050"/>
                </a:pPr>
                <a:r>
                  <a:rPr lang="en-US" sz="1050"/>
                  <a:t>Hot Leg Temperature</a:t>
                </a:r>
              </a:p>
            </c:rich>
          </c:tx>
          <c:overlay val="0"/>
        </c:title>
        <c:numFmt formatCode="General" sourceLinked="1"/>
        <c:majorTickMark val="none"/>
        <c:minorTickMark val="none"/>
        <c:tickLblPos val="nextTo"/>
        <c:crossAx val="1208851440"/>
        <c:crosses val="autoZero"/>
        <c:crossBetween val="midCat"/>
      </c:valAx>
      <c:valAx>
        <c:axId val="1208851440"/>
        <c:scaling>
          <c:orientation val="minMax"/>
        </c:scaling>
        <c:delete val="0"/>
        <c:axPos val="l"/>
        <c:majorGridlines/>
        <c:title>
          <c:tx>
            <c:rich>
              <a:bodyPr/>
              <a:lstStyle/>
              <a:p>
                <a:pPr>
                  <a:defRPr sz="1100"/>
                </a:pPr>
                <a:r>
                  <a:rPr lang="en-US" sz="1100"/>
                  <a:t>PDF</a:t>
                </a:r>
              </a:p>
            </c:rich>
          </c:tx>
          <c:overlay val="0"/>
        </c:title>
        <c:numFmt formatCode="General" sourceLinked="1"/>
        <c:majorTickMark val="none"/>
        <c:minorTickMark val="none"/>
        <c:tickLblPos val="nextTo"/>
        <c:crossAx val="1208848048"/>
        <c:crosses val="autoZero"/>
        <c:crossBetween val="midCat"/>
      </c:valAx>
    </c:plotArea>
    <c:legend>
      <c:legendPos val="r"/>
      <c:layout>
        <c:manualLayout>
          <c:xMode val="edge"/>
          <c:yMode val="edge"/>
          <c:x val="0.14957328536193301"/>
          <c:y val="0.23800441103331199"/>
          <c:w val="0.31293977623818903"/>
          <c:h val="0.17532229967425"/>
        </c:manualLayout>
      </c:layout>
      <c:overlay val="0"/>
      <c:txPr>
        <a:bodyPr/>
        <a:lstStyle/>
        <a:p>
          <a:pPr>
            <a:defRPr sz="1200" b="1"/>
          </a:pPr>
          <a:endParaRPr lang="en-US"/>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201181819485601"/>
          <c:y val="3.5232962035774099E-2"/>
          <c:w val="0.83971850513221402"/>
          <c:h val="0.833015354448845"/>
        </c:manualLayout>
      </c:layout>
      <c:scatterChart>
        <c:scatterStyle val="smoothMarker"/>
        <c:varyColors val="0"/>
        <c:ser>
          <c:idx val="0"/>
          <c:order val="0"/>
          <c:tx>
            <c:v>Fz</c:v>
          </c:tx>
          <c:spPr>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c:spPr>
          <c:marker>
            <c:symbol val="none"/>
          </c:marker>
          <c:xVal>
            <c:numRef>
              <c:f>foo!$A$1461:$A$1480</c:f>
              <c:numCache>
                <c:formatCode>General</c:formatCode>
                <c:ptCount val="20"/>
                <c:pt idx="0">
                  <c:v>-3.3292270421400101E-2</c:v>
                </c:pt>
                <c:pt idx="1">
                  <c:v>-2.3392270421400001E-2</c:v>
                </c:pt>
                <c:pt idx="2">
                  <c:v>-1.3492270421400001E-2</c:v>
                </c:pt>
                <c:pt idx="3">
                  <c:v>-3.5922704213600001E-3</c:v>
                </c:pt>
                <c:pt idx="4">
                  <c:v>6.3077295786400003E-3</c:v>
                </c:pt>
                <c:pt idx="5">
                  <c:v>1.6207729578599998E-2</c:v>
                </c:pt>
                <c:pt idx="6">
                  <c:v>2.6107729578600001E-2</c:v>
                </c:pt>
                <c:pt idx="7">
                  <c:v>3.6007729578600101E-2</c:v>
                </c:pt>
                <c:pt idx="8">
                  <c:v>4.5907729578600003E-2</c:v>
                </c:pt>
                <c:pt idx="9">
                  <c:v>5.5807729578600002E-2</c:v>
                </c:pt>
                <c:pt idx="10">
                  <c:v>6.5707729578599994E-2</c:v>
                </c:pt>
                <c:pt idx="11">
                  <c:v>7.56077295786E-2</c:v>
                </c:pt>
                <c:pt idx="12">
                  <c:v>8.5507729578600394E-2</c:v>
                </c:pt>
                <c:pt idx="13">
                  <c:v>9.5407729578599998E-2</c:v>
                </c:pt>
                <c:pt idx="14">
                  <c:v>0.105307729579</c:v>
                </c:pt>
                <c:pt idx="15">
                  <c:v>0.115207729579</c:v>
                </c:pt>
                <c:pt idx="16">
                  <c:v>0.12510772957899999</c:v>
                </c:pt>
                <c:pt idx="17">
                  <c:v>0.13500772957900001</c:v>
                </c:pt>
                <c:pt idx="18">
                  <c:v>0.144907729579</c:v>
                </c:pt>
                <c:pt idx="19">
                  <c:v>0.15480772957899999</c:v>
                </c:pt>
              </c:numCache>
            </c:numRef>
          </c:xVal>
          <c:yVal>
            <c:numRef>
              <c:f>foo!$B$1461:$B$1480</c:f>
              <c:numCache>
                <c:formatCode>General</c:formatCode>
                <c:ptCount val="20"/>
                <c:pt idx="0">
                  <c:v>0.12903867376799999</c:v>
                </c:pt>
                <c:pt idx="1">
                  <c:v>0.30383164378900102</c:v>
                </c:pt>
                <c:pt idx="2">
                  <c:v>0.65415859001800203</c:v>
                </c:pt>
                <c:pt idx="3">
                  <c:v>1.2878631216300001</c:v>
                </c:pt>
                <c:pt idx="4">
                  <c:v>2.3184227399399981</c:v>
                </c:pt>
                <c:pt idx="5">
                  <c:v>3.816378384369977</c:v>
                </c:pt>
                <c:pt idx="6">
                  <c:v>5.7444134360899737</c:v>
                </c:pt>
                <c:pt idx="7">
                  <c:v>7.9063304703700004</c:v>
                </c:pt>
                <c:pt idx="8">
                  <c:v>9.9503592926700026</c:v>
                </c:pt>
                <c:pt idx="9">
                  <c:v>11.450819419600039</c:v>
                </c:pt>
                <c:pt idx="10">
                  <c:v>12.04946632720001</c:v>
                </c:pt>
                <c:pt idx="11">
                  <c:v>11.59396281980003</c:v>
                </c:pt>
                <c:pt idx="12">
                  <c:v>10.2006582929</c:v>
                </c:pt>
                <c:pt idx="13">
                  <c:v>8.2064630894799997</c:v>
                </c:pt>
                <c:pt idx="14">
                  <c:v>6.0369091824200201</c:v>
                </c:pt>
                <c:pt idx="15">
                  <c:v>4.0607223674499746</c:v>
                </c:pt>
                <c:pt idx="16">
                  <c:v>2.4975901465600008</c:v>
                </c:pt>
                <c:pt idx="17">
                  <c:v>1.404647677479995</c:v>
                </c:pt>
                <c:pt idx="18">
                  <c:v>0.72233903889600004</c:v>
                </c:pt>
                <c:pt idx="19">
                  <c:v>0.33965753738500198</c:v>
                </c:pt>
              </c:numCache>
            </c:numRef>
          </c:yVal>
          <c:smooth val="1"/>
          <c:extLst>
            <c:ext xmlns:c16="http://schemas.microsoft.com/office/drawing/2014/chart" uri="{C3380CC4-5D6E-409C-BE32-E72D297353CC}">
              <c16:uniqueId val="{00000000-B0F1-6844-8F94-A92E67925D87}"/>
            </c:ext>
          </c:extLst>
        </c:ser>
        <c:dLbls>
          <c:showLegendKey val="0"/>
          <c:showVal val="0"/>
          <c:showCatName val="0"/>
          <c:showSerName val="0"/>
          <c:showPercent val="0"/>
          <c:showBubbleSize val="0"/>
        </c:dLbls>
        <c:axId val="1209524480"/>
        <c:axId val="1209268944"/>
      </c:scatterChart>
      <c:valAx>
        <c:axId val="1209524480"/>
        <c:scaling>
          <c:orientation val="minMax"/>
        </c:scaling>
        <c:delete val="0"/>
        <c:axPos val="b"/>
        <c:majorGridlines/>
        <c:title>
          <c:tx>
            <c:rich>
              <a:bodyPr/>
              <a:lstStyle/>
              <a:p>
                <a:pPr>
                  <a:defRPr/>
                </a:pPr>
                <a:r>
                  <a:rPr lang="it-IT"/>
                  <a:t>z [kg/s]</a:t>
                </a:r>
              </a:p>
            </c:rich>
          </c:tx>
          <c:overlay val="0"/>
        </c:title>
        <c:numFmt formatCode="General" sourceLinked="1"/>
        <c:majorTickMark val="none"/>
        <c:minorTickMark val="none"/>
        <c:tickLblPos val="nextTo"/>
        <c:crossAx val="1209268944"/>
        <c:crosses val="autoZero"/>
        <c:crossBetween val="midCat"/>
      </c:valAx>
      <c:valAx>
        <c:axId val="1209268944"/>
        <c:scaling>
          <c:orientation val="minMax"/>
        </c:scaling>
        <c:delete val="0"/>
        <c:axPos val="l"/>
        <c:majorGridlines/>
        <c:title>
          <c:tx>
            <c:rich>
              <a:bodyPr/>
              <a:lstStyle/>
              <a:p>
                <a:pPr>
                  <a:defRPr/>
                </a:pPr>
                <a:r>
                  <a:rPr lang="en-US"/>
                  <a:t>PDF</a:t>
                </a:r>
              </a:p>
            </c:rich>
          </c:tx>
          <c:layout>
            <c:manualLayout>
              <c:xMode val="edge"/>
              <c:yMode val="edge"/>
              <c:x val="2.8423772609819299E-2"/>
              <c:y val="0.423687728689086"/>
            </c:manualLayout>
          </c:layout>
          <c:overlay val="0"/>
        </c:title>
        <c:numFmt formatCode="General" sourceLinked="1"/>
        <c:majorTickMark val="none"/>
        <c:minorTickMark val="none"/>
        <c:tickLblPos val="nextTo"/>
        <c:crossAx val="1209524480"/>
        <c:crossesAt val="-0.05"/>
        <c:crossBetween val="midCat"/>
      </c:valAx>
    </c:plotArea>
    <c:legend>
      <c:legendPos val="r"/>
      <c:layout>
        <c:manualLayout>
          <c:xMode val="edge"/>
          <c:yMode val="edge"/>
          <c:x val="0.81165564686928104"/>
          <c:y val="0.42321136590937902"/>
          <c:w val="9.3612724638928196E-2"/>
          <c:h val="5.2643136916901499E-2"/>
        </c:manualLayout>
      </c:layout>
      <c:overlay val="0"/>
    </c:legend>
    <c:plotVisOnly val="1"/>
    <c:dispBlanksAs val="gap"/>
    <c:showDLblsOverMax val="0"/>
  </c:chart>
  <c:spPr>
    <a:ln>
      <a:no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622AF3-5403-1C4D-AA7E-C63DDE32BB00}"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B3E2B321-98D8-F041-9B5C-97BF75A810E1}">
      <dgm:prSet phldrT="[Text]" custT="1"/>
      <dgm:spPr>
        <a:solidFill>
          <a:srgbClr val="008000">
            <a:alpha val="51000"/>
          </a:srgbClr>
        </a:solidFill>
        <a:scene3d>
          <a:camera prst="orthographicFront"/>
          <a:lightRig rig="threePt" dir="t"/>
        </a:scene3d>
        <a:sp3d>
          <a:bevelT/>
        </a:sp3d>
      </dgm:spPr>
      <dgm:t>
        <a:bodyPr/>
        <a:lstStyle/>
        <a:p>
          <a:r>
            <a:rPr lang="en-US" sz="1600" b="1" u="sng" dirty="0">
              <a:solidFill>
                <a:srgbClr val="000000"/>
              </a:solidFill>
            </a:rPr>
            <a:t>Stochastic analysis</a:t>
          </a:r>
        </a:p>
        <a:p>
          <a:endParaRPr lang="en-US" sz="1600" dirty="0">
            <a:solidFill>
              <a:srgbClr val="000000"/>
            </a:solidFill>
          </a:endParaRPr>
        </a:p>
        <a:p>
          <a:r>
            <a:rPr lang="en-US" sz="1600" dirty="0">
              <a:solidFill>
                <a:srgbClr val="000000"/>
              </a:solidFill>
            </a:rPr>
            <a:t>Sample the </a:t>
          </a:r>
          <a:r>
            <a:rPr lang="en-US" sz="1600" dirty="0" err="1">
              <a:solidFill>
                <a:srgbClr val="000000"/>
              </a:solidFill>
            </a:rPr>
            <a:t>pdfs</a:t>
          </a:r>
          <a:r>
            <a:rPr lang="en-US" sz="1600" dirty="0">
              <a:solidFill>
                <a:srgbClr val="000000"/>
              </a:solidFill>
            </a:rPr>
            <a:t> </a:t>
          </a:r>
        </a:p>
        <a:p>
          <a:r>
            <a:rPr lang="en-US" sz="1600" dirty="0">
              <a:solidFill>
                <a:srgbClr val="000000"/>
              </a:solidFill>
            </a:rPr>
            <a:t>Run N times system simulation code(s)</a:t>
          </a:r>
        </a:p>
        <a:p>
          <a:r>
            <a:rPr lang="en-US" sz="1600" dirty="0">
              <a:solidFill>
                <a:srgbClr val="000000"/>
              </a:solidFill>
            </a:rPr>
            <a:t>Evaluate desired FOMs</a:t>
          </a:r>
        </a:p>
      </dgm:t>
    </dgm:pt>
    <dgm:pt modelId="{614983EA-65FE-0E42-8240-1614B377BE7E}" type="parTrans" cxnId="{49B3AB09-E949-1645-9049-7864AEF375D3}">
      <dgm:prSet/>
      <dgm:spPr/>
      <dgm:t>
        <a:bodyPr/>
        <a:lstStyle/>
        <a:p>
          <a:endParaRPr lang="en-US"/>
        </a:p>
      </dgm:t>
    </dgm:pt>
    <dgm:pt modelId="{D4C9E966-06EB-3F49-AAE1-A9CE19E0053B}" type="sibTrans" cxnId="{49B3AB09-E949-1645-9049-7864AEF375D3}">
      <dgm:prSet/>
      <dgm:spPr/>
      <dgm:t>
        <a:bodyPr/>
        <a:lstStyle/>
        <a:p>
          <a:endParaRPr lang="en-US"/>
        </a:p>
      </dgm:t>
    </dgm:pt>
    <dgm:pt modelId="{3290FA3A-8A43-FF41-B28E-BAE712677071}">
      <dgm:prSet phldrT="[Text]"/>
      <dgm:spPr>
        <a:solidFill>
          <a:srgbClr val="0000FF">
            <a:alpha val="53000"/>
          </a:srgbClr>
        </a:solidFill>
        <a:scene3d>
          <a:camera prst="orthographicFront"/>
          <a:lightRig rig="threePt" dir="t"/>
        </a:scene3d>
        <a:sp3d>
          <a:bevelT/>
        </a:sp3d>
      </dgm:spPr>
      <dgm:t>
        <a:bodyPr/>
        <a:lstStyle/>
        <a:p>
          <a:r>
            <a:rPr lang="en-US" b="1" u="sng" dirty="0">
              <a:solidFill>
                <a:schemeClr val="tx1"/>
              </a:solidFill>
            </a:rPr>
            <a:t>Deterministic modeling</a:t>
          </a:r>
        </a:p>
        <a:p>
          <a:endParaRPr lang="en-US" dirty="0">
            <a:solidFill>
              <a:schemeClr val="tx1"/>
            </a:solidFill>
          </a:endParaRPr>
        </a:p>
        <a:p>
          <a:r>
            <a:rPr lang="en-US" dirty="0">
              <a:solidFill>
                <a:schemeClr val="tx1"/>
              </a:solidFill>
            </a:rPr>
            <a:t>Plant modeling</a:t>
          </a:r>
        </a:p>
        <a:p>
          <a:r>
            <a:rPr lang="en-US" dirty="0">
              <a:solidFill>
                <a:schemeClr val="tx1"/>
              </a:solidFill>
            </a:rPr>
            <a:t>External event modeling</a:t>
          </a:r>
        </a:p>
      </dgm:t>
    </dgm:pt>
    <dgm:pt modelId="{4DFFF324-F736-644D-B478-BFE6ACD554CC}" type="parTrans" cxnId="{2534F5D4-95B0-5244-B8C8-B6A31C024AA7}">
      <dgm:prSet/>
      <dgm:spPr>
        <a:scene3d>
          <a:camera prst="orthographicFront"/>
          <a:lightRig rig="threePt" dir="t"/>
        </a:scene3d>
        <a:sp3d>
          <a:bevelT/>
        </a:sp3d>
      </dgm:spPr>
      <dgm:t>
        <a:bodyPr/>
        <a:lstStyle/>
        <a:p>
          <a:endParaRPr lang="en-US"/>
        </a:p>
      </dgm:t>
    </dgm:pt>
    <dgm:pt modelId="{B6E36C07-43C8-5744-91D3-095741AD82E4}" type="sibTrans" cxnId="{2534F5D4-95B0-5244-B8C8-B6A31C024AA7}">
      <dgm:prSet/>
      <dgm:spPr/>
      <dgm:t>
        <a:bodyPr/>
        <a:lstStyle/>
        <a:p>
          <a:endParaRPr lang="en-US"/>
        </a:p>
      </dgm:t>
    </dgm:pt>
    <dgm:pt modelId="{ED5458D8-2574-5B4C-B000-5FD242222CAA}">
      <dgm:prSet phldrT="[Text]"/>
      <dgm:spPr>
        <a:solidFill>
          <a:srgbClr val="FFFF00">
            <a:alpha val="49000"/>
          </a:srgbClr>
        </a:solidFill>
        <a:scene3d>
          <a:camera prst="orthographicFront"/>
          <a:lightRig rig="threePt" dir="t"/>
        </a:scene3d>
        <a:sp3d>
          <a:bevelT/>
        </a:sp3d>
      </dgm:spPr>
      <dgm:t>
        <a:bodyPr/>
        <a:lstStyle/>
        <a:p>
          <a:pPr algn="ctr"/>
          <a:r>
            <a:rPr lang="en-US" b="1" u="sng" dirty="0">
              <a:solidFill>
                <a:srgbClr val="000000"/>
              </a:solidFill>
            </a:rPr>
            <a:t>Stochastic modeling</a:t>
          </a:r>
        </a:p>
        <a:p>
          <a:pPr algn="ctr"/>
          <a:endParaRPr lang="en-US" dirty="0">
            <a:solidFill>
              <a:srgbClr val="000000"/>
            </a:solidFill>
          </a:endParaRPr>
        </a:p>
        <a:p>
          <a:pPr algn="ctr"/>
          <a:r>
            <a:rPr lang="en-US" dirty="0">
              <a:solidFill>
                <a:srgbClr val="000000"/>
              </a:solidFill>
            </a:rPr>
            <a:t>Identify uncertain parameters and associate a </a:t>
          </a:r>
          <a:r>
            <a:rPr lang="en-US" dirty="0" err="1">
              <a:solidFill>
                <a:srgbClr val="000000"/>
              </a:solidFill>
            </a:rPr>
            <a:t>pdf</a:t>
          </a:r>
          <a:endParaRPr lang="en-US" dirty="0">
            <a:solidFill>
              <a:srgbClr val="000000"/>
            </a:solidFill>
          </a:endParaRPr>
        </a:p>
      </dgm:t>
    </dgm:pt>
    <dgm:pt modelId="{E6ED9CB4-1762-D742-9E59-3A050B415A50}" type="parTrans" cxnId="{337F57CF-4CCA-6D44-B113-89FBCDEC33B0}">
      <dgm:prSet/>
      <dgm:spPr>
        <a:scene3d>
          <a:camera prst="orthographicFront"/>
          <a:lightRig rig="threePt" dir="t"/>
        </a:scene3d>
        <a:sp3d>
          <a:bevelT/>
        </a:sp3d>
      </dgm:spPr>
      <dgm:t>
        <a:bodyPr/>
        <a:lstStyle/>
        <a:p>
          <a:endParaRPr lang="en-US"/>
        </a:p>
      </dgm:t>
    </dgm:pt>
    <dgm:pt modelId="{C77C37A3-66C7-394E-BD9B-05A3D9FE2E30}" type="sibTrans" cxnId="{337F57CF-4CCA-6D44-B113-89FBCDEC33B0}">
      <dgm:prSet/>
      <dgm:spPr/>
      <dgm:t>
        <a:bodyPr/>
        <a:lstStyle/>
        <a:p>
          <a:endParaRPr lang="en-US"/>
        </a:p>
      </dgm:t>
    </dgm:pt>
    <dgm:pt modelId="{0E08796E-BA5F-4044-BC76-80AF39D6E977}" type="pres">
      <dgm:prSet presAssocID="{FF622AF3-5403-1C4D-AA7E-C63DDE32BB00}" presName="cycle" presStyleCnt="0">
        <dgm:presLayoutVars>
          <dgm:chMax val="1"/>
          <dgm:dir/>
          <dgm:animLvl val="ctr"/>
          <dgm:resizeHandles val="exact"/>
        </dgm:presLayoutVars>
      </dgm:prSet>
      <dgm:spPr/>
    </dgm:pt>
    <dgm:pt modelId="{9A463622-1D64-BD4F-8907-2EAEEAE79095}" type="pres">
      <dgm:prSet presAssocID="{B3E2B321-98D8-F041-9B5C-97BF75A810E1}" presName="centerShape" presStyleLbl="node0" presStyleIdx="0" presStyleCnt="1" custScaleX="151727" custScaleY="102619"/>
      <dgm:spPr/>
    </dgm:pt>
    <dgm:pt modelId="{4500C537-EF07-9341-8C34-78965C39F900}" type="pres">
      <dgm:prSet presAssocID="{4DFFF324-F736-644D-B478-BFE6ACD554CC}" presName="parTrans" presStyleLbl="bgSibTrans2D1" presStyleIdx="0" presStyleCnt="2" custScaleX="43676" custLinFactNeighborX="15146" custLinFactNeighborY="92080"/>
      <dgm:spPr/>
    </dgm:pt>
    <dgm:pt modelId="{F9A079C5-2D83-F046-8FB0-41704E9A87C1}" type="pres">
      <dgm:prSet presAssocID="{3290FA3A-8A43-FF41-B28E-BAE712677071}" presName="node" presStyleLbl="node1" presStyleIdx="0" presStyleCnt="2" custScaleX="132519" custRadScaleRad="106312" custRadScaleInc="5111">
        <dgm:presLayoutVars>
          <dgm:bulletEnabled val="1"/>
        </dgm:presLayoutVars>
      </dgm:prSet>
      <dgm:spPr/>
    </dgm:pt>
    <dgm:pt modelId="{BB115408-E74D-0048-A0CE-1F1CF93A8ED7}" type="pres">
      <dgm:prSet presAssocID="{E6ED9CB4-1762-D742-9E59-3A050B415A50}" presName="parTrans" presStyleLbl="bgSibTrans2D1" presStyleIdx="1" presStyleCnt="2" custScaleX="41140" custLinFactNeighborX="-12772" custLinFactNeighborY="95126"/>
      <dgm:spPr/>
    </dgm:pt>
    <dgm:pt modelId="{7502B003-9F24-DC40-B689-0528A81184EC}" type="pres">
      <dgm:prSet presAssocID="{ED5458D8-2574-5B4C-B000-5FD242222CAA}" presName="node" presStyleLbl="node1" presStyleIdx="1" presStyleCnt="2" custScaleX="142683" custRadScaleRad="106312" custRadScaleInc="-5111">
        <dgm:presLayoutVars>
          <dgm:bulletEnabled val="1"/>
        </dgm:presLayoutVars>
      </dgm:prSet>
      <dgm:spPr/>
    </dgm:pt>
  </dgm:ptLst>
  <dgm:cxnLst>
    <dgm:cxn modelId="{49B3AB09-E949-1645-9049-7864AEF375D3}" srcId="{FF622AF3-5403-1C4D-AA7E-C63DDE32BB00}" destId="{B3E2B321-98D8-F041-9B5C-97BF75A810E1}" srcOrd="0" destOrd="0" parTransId="{614983EA-65FE-0E42-8240-1614B377BE7E}" sibTransId="{D4C9E966-06EB-3F49-AAE1-A9CE19E0053B}"/>
    <dgm:cxn modelId="{71DDFA33-3E2F-CD40-B37E-DA5E511D1F9F}" type="presOf" srcId="{3290FA3A-8A43-FF41-B28E-BAE712677071}" destId="{F9A079C5-2D83-F046-8FB0-41704E9A87C1}" srcOrd="0" destOrd="0" presId="urn:microsoft.com/office/officeart/2005/8/layout/radial4"/>
    <dgm:cxn modelId="{69551D64-D5B9-B34A-ADDB-5322975AFB91}" type="presOf" srcId="{FF622AF3-5403-1C4D-AA7E-C63DDE32BB00}" destId="{0E08796E-BA5F-4044-BC76-80AF39D6E977}" srcOrd="0" destOrd="0" presId="urn:microsoft.com/office/officeart/2005/8/layout/radial4"/>
    <dgm:cxn modelId="{D9BF9F96-68E1-CD49-953C-3E2C2A3B86A0}" type="presOf" srcId="{E6ED9CB4-1762-D742-9E59-3A050B415A50}" destId="{BB115408-E74D-0048-A0CE-1F1CF93A8ED7}" srcOrd="0" destOrd="0" presId="urn:microsoft.com/office/officeart/2005/8/layout/radial4"/>
    <dgm:cxn modelId="{745116AF-85DC-9C44-BB67-26F16ED86B00}" type="presOf" srcId="{B3E2B321-98D8-F041-9B5C-97BF75A810E1}" destId="{9A463622-1D64-BD4F-8907-2EAEEAE79095}" srcOrd="0" destOrd="0" presId="urn:microsoft.com/office/officeart/2005/8/layout/radial4"/>
    <dgm:cxn modelId="{9F554ABB-26EB-044C-AB04-D25254A93483}" type="presOf" srcId="{ED5458D8-2574-5B4C-B000-5FD242222CAA}" destId="{7502B003-9F24-DC40-B689-0528A81184EC}" srcOrd="0" destOrd="0" presId="urn:microsoft.com/office/officeart/2005/8/layout/radial4"/>
    <dgm:cxn modelId="{1E792FCD-D49D-7549-8F2A-C61836B6908B}" type="presOf" srcId="{4DFFF324-F736-644D-B478-BFE6ACD554CC}" destId="{4500C537-EF07-9341-8C34-78965C39F900}" srcOrd="0" destOrd="0" presId="urn:microsoft.com/office/officeart/2005/8/layout/radial4"/>
    <dgm:cxn modelId="{337F57CF-4CCA-6D44-B113-89FBCDEC33B0}" srcId="{B3E2B321-98D8-F041-9B5C-97BF75A810E1}" destId="{ED5458D8-2574-5B4C-B000-5FD242222CAA}" srcOrd="1" destOrd="0" parTransId="{E6ED9CB4-1762-D742-9E59-3A050B415A50}" sibTransId="{C77C37A3-66C7-394E-BD9B-05A3D9FE2E30}"/>
    <dgm:cxn modelId="{2534F5D4-95B0-5244-B8C8-B6A31C024AA7}" srcId="{B3E2B321-98D8-F041-9B5C-97BF75A810E1}" destId="{3290FA3A-8A43-FF41-B28E-BAE712677071}" srcOrd="0" destOrd="0" parTransId="{4DFFF324-F736-644D-B478-BFE6ACD554CC}" sibTransId="{B6E36C07-43C8-5744-91D3-095741AD82E4}"/>
    <dgm:cxn modelId="{6B456B39-1E51-1848-A7C7-8CD47317E219}" type="presParOf" srcId="{0E08796E-BA5F-4044-BC76-80AF39D6E977}" destId="{9A463622-1D64-BD4F-8907-2EAEEAE79095}" srcOrd="0" destOrd="0" presId="urn:microsoft.com/office/officeart/2005/8/layout/radial4"/>
    <dgm:cxn modelId="{BA2C1257-2370-044E-82F5-1C80C643EC11}" type="presParOf" srcId="{0E08796E-BA5F-4044-BC76-80AF39D6E977}" destId="{4500C537-EF07-9341-8C34-78965C39F900}" srcOrd="1" destOrd="0" presId="urn:microsoft.com/office/officeart/2005/8/layout/radial4"/>
    <dgm:cxn modelId="{0A6D7321-394E-5549-A0ED-38936B71C6CF}" type="presParOf" srcId="{0E08796E-BA5F-4044-BC76-80AF39D6E977}" destId="{F9A079C5-2D83-F046-8FB0-41704E9A87C1}" srcOrd="2" destOrd="0" presId="urn:microsoft.com/office/officeart/2005/8/layout/radial4"/>
    <dgm:cxn modelId="{5052A9BC-8989-3E44-806A-338A1EF497F9}" type="presParOf" srcId="{0E08796E-BA5F-4044-BC76-80AF39D6E977}" destId="{BB115408-E74D-0048-A0CE-1F1CF93A8ED7}" srcOrd="3" destOrd="0" presId="urn:microsoft.com/office/officeart/2005/8/layout/radial4"/>
    <dgm:cxn modelId="{3EE8846B-FFF1-B543-A35D-940EED065757}" type="presParOf" srcId="{0E08796E-BA5F-4044-BC76-80AF39D6E977}" destId="{7502B003-9F24-DC40-B689-0528A81184EC}" srcOrd="4"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63622-1D64-BD4F-8907-2EAEEAE79095}">
      <dsp:nvSpPr>
        <dsp:cNvPr id="0" name=""/>
        <dsp:cNvSpPr/>
      </dsp:nvSpPr>
      <dsp:spPr>
        <a:xfrm>
          <a:off x="1720344" y="1854623"/>
          <a:ext cx="3257149" cy="2202939"/>
        </a:xfrm>
        <a:prstGeom prst="ellipse">
          <a:avLst/>
        </a:prstGeom>
        <a:solidFill>
          <a:srgbClr val="008000">
            <a:alpha val="51000"/>
          </a:srgb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rgbClr val="000000"/>
              </a:solidFill>
            </a:rPr>
            <a:t>Stochastic analysis</a:t>
          </a:r>
        </a:p>
        <a:p>
          <a:pPr marL="0" lvl="0" indent="0" algn="ctr" defTabSz="711200">
            <a:lnSpc>
              <a:spcPct val="90000"/>
            </a:lnSpc>
            <a:spcBef>
              <a:spcPct val="0"/>
            </a:spcBef>
            <a:spcAft>
              <a:spcPct val="35000"/>
            </a:spcAft>
            <a:buNone/>
          </a:pPr>
          <a:endParaRPr lang="en-US" sz="1600" kern="1200" dirty="0">
            <a:solidFill>
              <a:srgbClr val="000000"/>
            </a:solidFill>
          </a:endParaRPr>
        </a:p>
        <a:p>
          <a:pPr marL="0" lvl="0" indent="0" algn="ctr" defTabSz="711200">
            <a:lnSpc>
              <a:spcPct val="90000"/>
            </a:lnSpc>
            <a:spcBef>
              <a:spcPct val="0"/>
            </a:spcBef>
            <a:spcAft>
              <a:spcPct val="35000"/>
            </a:spcAft>
            <a:buNone/>
          </a:pPr>
          <a:r>
            <a:rPr lang="en-US" sz="1600" kern="1200" dirty="0">
              <a:solidFill>
                <a:srgbClr val="000000"/>
              </a:solidFill>
            </a:rPr>
            <a:t>Sample the </a:t>
          </a:r>
          <a:r>
            <a:rPr lang="en-US" sz="1600" kern="1200" dirty="0" err="1">
              <a:solidFill>
                <a:srgbClr val="000000"/>
              </a:solidFill>
            </a:rPr>
            <a:t>pdfs</a:t>
          </a:r>
          <a:r>
            <a:rPr lang="en-US" sz="1600" kern="1200" dirty="0">
              <a:solidFill>
                <a:srgbClr val="000000"/>
              </a:solidFill>
            </a:rPr>
            <a:t> </a:t>
          </a:r>
        </a:p>
        <a:p>
          <a:pPr marL="0" lvl="0" indent="0" algn="ctr" defTabSz="711200">
            <a:lnSpc>
              <a:spcPct val="90000"/>
            </a:lnSpc>
            <a:spcBef>
              <a:spcPct val="0"/>
            </a:spcBef>
            <a:spcAft>
              <a:spcPct val="35000"/>
            </a:spcAft>
            <a:buNone/>
          </a:pPr>
          <a:r>
            <a:rPr lang="en-US" sz="1600" kern="1200" dirty="0">
              <a:solidFill>
                <a:srgbClr val="000000"/>
              </a:solidFill>
            </a:rPr>
            <a:t>Run N times system simulation code(s)</a:t>
          </a:r>
        </a:p>
        <a:p>
          <a:pPr marL="0" lvl="0" indent="0" algn="ctr" defTabSz="711200">
            <a:lnSpc>
              <a:spcPct val="90000"/>
            </a:lnSpc>
            <a:spcBef>
              <a:spcPct val="0"/>
            </a:spcBef>
            <a:spcAft>
              <a:spcPct val="35000"/>
            </a:spcAft>
            <a:buNone/>
          </a:pPr>
          <a:r>
            <a:rPr lang="en-US" sz="1600" kern="1200" dirty="0">
              <a:solidFill>
                <a:srgbClr val="000000"/>
              </a:solidFill>
            </a:rPr>
            <a:t>Evaluate desired FOMs</a:t>
          </a:r>
        </a:p>
      </dsp:txBody>
      <dsp:txXfrm>
        <a:off x="2197342" y="2177236"/>
        <a:ext cx="2303153" cy="1557713"/>
      </dsp:txXfrm>
    </dsp:sp>
    <dsp:sp modelId="{4500C537-EF07-9341-8C34-78965C39F900}">
      <dsp:nvSpPr>
        <dsp:cNvPr id="0" name=""/>
        <dsp:cNvSpPr/>
      </dsp:nvSpPr>
      <dsp:spPr>
        <a:xfrm rot="13175994">
          <a:off x="1498218" y="1773841"/>
          <a:ext cx="720488" cy="6118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sp>
    <dsp:sp modelId="{F9A079C5-2D83-F046-8FB0-41704E9A87C1}">
      <dsp:nvSpPr>
        <dsp:cNvPr id="0" name=""/>
        <dsp:cNvSpPr/>
      </dsp:nvSpPr>
      <dsp:spPr>
        <a:xfrm>
          <a:off x="-378200" y="174885"/>
          <a:ext cx="2702567" cy="1631504"/>
        </a:xfrm>
        <a:prstGeom prst="roundRect">
          <a:avLst>
            <a:gd name="adj" fmla="val 10000"/>
          </a:avLst>
        </a:prstGeom>
        <a:solidFill>
          <a:srgbClr val="0000FF">
            <a:alpha val="53000"/>
          </a:srgb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chemeClr val="tx1"/>
              </a:solidFill>
            </a:rPr>
            <a:t>Deterministic modeling</a:t>
          </a:r>
        </a:p>
        <a:p>
          <a:pPr marL="0" lvl="0" indent="0" algn="ctr" defTabSz="711200">
            <a:lnSpc>
              <a:spcPct val="90000"/>
            </a:lnSpc>
            <a:spcBef>
              <a:spcPct val="0"/>
            </a:spcBef>
            <a:spcAft>
              <a:spcPct val="35000"/>
            </a:spcAft>
            <a:buNone/>
          </a:pPr>
          <a:endParaRPr lang="en-US" sz="1600" kern="1200" dirty="0">
            <a:solidFill>
              <a:schemeClr val="tx1"/>
            </a:solidFill>
          </a:endParaRPr>
        </a:p>
        <a:p>
          <a:pPr marL="0" lvl="0" indent="0" algn="ctr" defTabSz="711200">
            <a:lnSpc>
              <a:spcPct val="90000"/>
            </a:lnSpc>
            <a:spcBef>
              <a:spcPct val="0"/>
            </a:spcBef>
            <a:spcAft>
              <a:spcPct val="35000"/>
            </a:spcAft>
            <a:buNone/>
          </a:pPr>
          <a:r>
            <a:rPr lang="en-US" sz="1600" kern="1200" dirty="0">
              <a:solidFill>
                <a:schemeClr val="tx1"/>
              </a:solidFill>
            </a:rPr>
            <a:t>Plant modeling</a:t>
          </a:r>
        </a:p>
        <a:p>
          <a:pPr marL="0" lvl="0" indent="0" algn="ctr" defTabSz="711200">
            <a:lnSpc>
              <a:spcPct val="90000"/>
            </a:lnSpc>
            <a:spcBef>
              <a:spcPct val="0"/>
            </a:spcBef>
            <a:spcAft>
              <a:spcPct val="35000"/>
            </a:spcAft>
            <a:buNone/>
          </a:pPr>
          <a:r>
            <a:rPr lang="en-US" sz="1600" kern="1200" dirty="0">
              <a:solidFill>
                <a:schemeClr val="tx1"/>
              </a:solidFill>
            </a:rPr>
            <a:t>External event modeling</a:t>
          </a:r>
        </a:p>
      </dsp:txBody>
      <dsp:txXfrm>
        <a:off x="-330415" y="222670"/>
        <a:ext cx="2606997" cy="1535934"/>
      </dsp:txXfrm>
    </dsp:sp>
    <dsp:sp modelId="{BB115408-E74D-0048-A0CE-1F1CF93A8ED7}">
      <dsp:nvSpPr>
        <dsp:cNvPr id="0" name=""/>
        <dsp:cNvSpPr/>
      </dsp:nvSpPr>
      <dsp:spPr>
        <a:xfrm rot="19224006">
          <a:off x="4539210" y="1792477"/>
          <a:ext cx="678653" cy="6118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sp>
    <dsp:sp modelId="{7502B003-9F24-DC40-B689-0528A81184EC}">
      <dsp:nvSpPr>
        <dsp:cNvPr id="0" name=""/>
        <dsp:cNvSpPr/>
      </dsp:nvSpPr>
      <dsp:spPr>
        <a:xfrm>
          <a:off x="4269829" y="174885"/>
          <a:ext cx="2909849" cy="1631504"/>
        </a:xfrm>
        <a:prstGeom prst="roundRect">
          <a:avLst>
            <a:gd name="adj" fmla="val 10000"/>
          </a:avLst>
        </a:prstGeom>
        <a:solidFill>
          <a:srgbClr val="FFFF00">
            <a:alpha val="49000"/>
          </a:srgb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u="sng" kern="1200" dirty="0">
              <a:solidFill>
                <a:srgbClr val="000000"/>
              </a:solidFill>
            </a:rPr>
            <a:t>Stochastic modeling</a:t>
          </a:r>
        </a:p>
        <a:p>
          <a:pPr marL="0" lvl="0" indent="0" algn="ctr" defTabSz="711200">
            <a:lnSpc>
              <a:spcPct val="90000"/>
            </a:lnSpc>
            <a:spcBef>
              <a:spcPct val="0"/>
            </a:spcBef>
            <a:spcAft>
              <a:spcPct val="35000"/>
            </a:spcAft>
            <a:buNone/>
          </a:pPr>
          <a:endParaRPr lang="en-US" sz="1600" kern="1200" dirty="0">
            <a:solidFill>
              <a:srgbClr val="000000"/>
            </a:solidFill>
          </a:endParaRPr>
        </a:p>
        <a:p>
          <a:pPr marL="0" lvl="0" indent="0" algn="ctr" defTabSz="711200">
            <a:lnSpc>
              <a:spcPct val="90000"/>
            </a:lnSpc>
            <a:spcBef>
              <a:spcPct val="0"/>
            </a:spcBef>
            <a:spcAft>
              <a:spcPct val="35000"/>
            </a:spcAft>
            <a:buNone/>
          </a:pPr>
          <a:r>
            <a:rPr lang="en-US" sz="1600" kern="1200" dirty="0">
              <a:solidFill>
                <a:srgbClr val="000000"/>
              </a:solidFill>
            </a:rPr>
            <a:t>Identify uncertain parameters and associate a </a:t>
          </a:r>
          <a:r>
            <a:rPr lang="en-US" sz="1600" kern="1200" dirty="0" err="1">
              <a:solidFill>
                <a:srgbClr val="000000"/>
              </a:solidFill>
            </a:rPr>
            <a:t>pdf</a:t>
          </a:r>
          <a:endParaRPr lang="en-US" sz="1600" kern="1200" dirty="0">
            <a:solidFill>
              <a:srgbClr val="000000"/>
            </a:solidFill>
          </a:endParaRPr>
        </a:p>
      </dsp:txBody>
      <dsp:txXfrm>
        <a:off x="4317614" y="222670"/>
        <a:ext cx="2814279" cy="1535934"/>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70A13-5CEA-CD4E-9BAA-6E36F242C15E}" type="datetimeFigureOut">
              <a:rPr lang="en-US" smtClean="0"/>
              <a:t>9/13/19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F0F45-E8A7-B243-AACC-5CEC1EFDC17F}" type="slidenum">
              <a:rPr lang="en-US" smtClean="0"/>
              <a:t>‹#›</a:t>
            </a:fld>
            <a:endParaRPr lang="en-US"/>
          </a:p>
        </p:txBody>
      </p:sp>
    </p:spTree>
    <p:extLst>
      <p:ext uri="{BB962C8B-B14F-4D97-AF65-F5344CB8AC3E}">
        <p14:creationId xmlns:p14="http://schemas.microsoft.com/office/powerpoint/2010/main" val="45072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62" indent="-172462" defTabSz="919795">
              <a:buFontTx/>
              <a:buChar char="-"/>
              <a:defRPr/>
            </a:pPr>
            <a:r>
              <a:rPr lang="en-US" kern="0" dirty="0">
                <a:latin typeface="Arial" panose="020B0604020202020204" pitchFamily="34" charset="0"/>
                <a:cs typeface="Arial" panose="020B0604020202020204" pitchFamily="34" charset="0"/>
              </a:rPr>
              <a:t>Typical optimization algorithms require reliable information knowledge of the system input-output relationships, implying that the gradient-based algorithms may be either infeasible (if no system model is available) or undependable (if a poorer system model is used).</a:t>
            </a:r>
          </a:p>
          <a:p>
            <a:pPr marL="172462" indent="-172462" defTabSz="919795">
              <a:buFontTx/>
              <a:buChar char="-"/>
              <a:defRPr/>
            </a:pPr>
            <a:r>
              <a:rPr lang="en-US" kern="0" dirty="0">
                <a:latin typeface="Arial" panose="020B0604020202020204" pitchFamily="34" charset="0"/>
                <a:cs typeface="Arial" panose="020B0604020202020204" pitchFamily="34" charset="0"/>
              </a:rPr>
              <a:t>Noisy input information may result in a loss function value that does not improve as the iteration process proceeds.</a:t>
            </a:r>
          </a:p>
          <a:p>
            <a:pPr defTabSz="919795">
              <a:defRPr/>
            </a:pPr>
            <a:endParaRPr lang="en-US" dirty="0"/>
          </a:p>
        </p:txBody>
      </p:sp>
      <p:sp>
        <p:nvSpPr>
          <p:cNvPr id="4" name="Slide Number Placeholder 3"/>
          <p:cNvSpPr>
            <a:spLocks noGrp="1"/>
          </p:cNvSpPr>
          <p:nvPr>
            <p:ph type="sldNum" sz="quarter" idx="10"/>
          </p:nvPr>
        </p:nvSpPr>
        <p:spPr/>
        <p:txBody>
          <a:bodyPr/>
          <a:lstStyle/>
          <a:p>
            <a:fld id="{83E4E99A-B92E-4016-8C32-BB174620509C}" type="slidenum">
              <a:rPr lang="en-US" smtClean="0"/>
              <a:pPr/>
              <a:t>16</a:t>
            </a:fld>
            <a:endParaRPr lang="en-US" dirty="0"/>
          </a:p>
        </p:txBody>
      </p:sp>
    </p:spTree>
    <p:extLst>
      <p:ext uri="{BB962C8B-B14F-4D97-AF65-F5344CB8AC3E}">
        <p14:creationId xmlns:p14="http://schemas.microsoft.com/office/powerpoint/2010/main" val="98496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rPr>
              <a:t>Sometimes, multiple models need to interface with each other since the initial conditions of some are dependent on the outcomes of others</a:t>
            </a:r>
          </a:p>
          <a:p>
            <a:endParaRPr lang="en-US">
              <a:latin typeface="Times New Roman" charset="0"/>
            </a:endParaRPr>
          </a:p>
        </p:txBody>
      </p:sp>
      <p:sp>
        <p:nvSpPr>
          <p:cNvPr id="4" name="Slide Number Placeholder 3"/>
          <p:cNvSpPr>
            <a:spLocks noGrp="1"/>
          </p:cNvSpPr>
          <p:nvPr>
            <p:ph type="sldNum" sz="quarter" idx="5"/>
          </p:nvPr>
        </p:nvSpPr>
        <p:spPr/>
        <p:txBody>
          <a:bodyPr/>
          <a:lstStyle/>
          <a:p>
            <a:pPr>
              <a:defRPr/>
            </a:pPr>
            <a:fld id="{E3A77BA6-31CE-084D-BF5A-CF345E007802}" type="slidenum">
              <a:rPr lang="en-US" smtClean="0"/>
              <a:pPr>
                <a:defRPr/>
              </a:pPr>
              <a:t>24</a:t>
            </a:fld>
            <a:endParaRPr lang="en-US" dirty="0"/>
          </a:p>
        </p:txBody>
      </p:sp>
    </p:spTree>
    <p:extLst>
      <p:ext uri="{BB962C8B-B14F-4D97-AF65-F5344CB8AC3E}">
        <p14:creationId xmlns:p14="http://schemas.microsoft.com/office/powerpoint/2010/main" val="139827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BISON mesh that was used was a smeared pellet stack with hafnium insulator end pellets. This stack simulated 10 fuel pellets as a single, long pellet sandwiched between two insulator pellets. The insulator pellets each consisted of 4 axial elements and 11 radial elements for a total of 44 elements. The fuel consisted of 80 axial element and 11 radial elements for a total of 880 elements. Lastly, the cladding consisted of 135 axial elements and 5 radial elements for a total of 670 elements. The complete mesh and a zoomed in view can be seen in Figure 1A and 1B, respectively.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36</a:t>
            </a:fld>
            <a:endParaRPr lang="en-US"/>
          </a:p>
        </p:txBody>
      </p:sp>
    </p:spTree>
    <p:extLst>
      <p:ext uri="{BB962C8B-B14F-4D97-AF65-F5344CB8AC3E}">
        <p14:creationId xmlns:p14="http://schemas.microsoft.com/office/powerpoint/2010/main" val="178271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LOOP +</a:t>
            </a:r>
            <a:r>
              <a:rPr lang="en-US" baseline="0" dirty="0"/>
              <a:t> loss of DGs</a:t>
            </a:r>
          </a:p>
          <a:p>
            <a:r>
              <a:rPr lang="en-US" baseline="0" dirty="0"/>
              <a:t>3 recovery strategies: off-site power recovery, DG recovery, FW recovery</a:t>
            </a:r>
          </a:p>
          <a:p>
            <a:r>
              <a:rPr lang="en-US" baseline="0" dirty="0"/>
              <a:t>After loss of DGs, cooling is provided by RCIC/HPCI (mid figure); pressure control provided by SRV (left figure).</a:t>
            </a:r>
          </a:p>
          <a:p>
            <a:r>
              <a:rPr lang="en-US" baseline="0" dirty="0"/>
              <a:t>Torus pool temperature increases at each SRV activation (right figure).</a:t>
            </a:r>
          </a:p>
          <a:p>
            <a:r>
              <a:rPr lang="en-US" baseline="0" dirty="0"/>
              <a:t>When pool TH limits are reached, the RPV is depressurized; no cooling can be provided other than FW if available</a:t>
            </a:r>
          </a:p>
          <a:p>
            <a:endParaRPr lang="en-US" dirty="0"/>
          </a:p>
        </p:txBody>
      </p:sp>
      <p:sp>
        <p:nvSpPr>
          <p:cNvPr id="4" name="Slide Number Placeholder 3"/>
          <p:cNvSpPr>
            <a:spLocks noGrp="1"/>
          </p:cNvSpPr>
          <p:nvPr>
            <p:ph type="sldNum" sz="quarter" idx="10"/>
          </p:nvPr>
        </p:nvSpPr>
        <p:spPr/>
        <p:txBody>
          <a:bodyPr/>
          <a:lstStyle/>
          <a:p>
            <a:fld id="{55ECFD52-9CA0-4306-99FC-201DA20A9336}" type="slidenum">
              <a:rPr lang="en-US" smtClean="0"/>
              <a:pPr/>
              <a:t>38</a:t>
            </a:fld>
            <a:endParaRPr lang="en-US"/>
          </a:p>
        </p:txBody>
      </p:sp>
    </p:spTree>
    <p:extLst>
      <p:ext uri="{BB962C8B-B14F-4D97-AF65-F5344CB8AC3E}">
        <p14:creationId xmlns:p14="http://schemas.microsoft.com/office/powerpoint/2010/main" val="3101352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simulation, the linear power is ramped up from 0 W/m to 25000 W/m over the first 10000 seconds of the simulation before leveling off. Note that the </a:t>
            </a:r>
            <a:r>
              <a:rPr lang="en-US" sz="1200" kern="1200" dirty="0" err="1">
                <a:solidFill>
                  <a:schemeClr val="tx1"/>
                </a:solidFill>
                <a:effectLst/>
                <a:latin typeface="+mn-lt"/>
                <a:ea typeface="+mn-ea"/>
                <a:cs typeface="+mn-cs"/>
              </a:rPr>
              <a:t>power_scalef</a:t>
            </a:r>
            <a:r>
              <a:rPr lang="en-US" sz="1200" kern="1200" dirty="0">
                <a:solidFill>
                  <a:schemeClr val="tx1"/>
                </a:solidFill>
                <a:effectLst/>
                <a:latin typeface="+mn-lt"/>
                <a:ea typeface="+mn-ea"/>
                <a:cs typeface="+mn-cs"/>
              </a:rPr>
              <a:t> will augment the final power in each simulation. The goal is to attain a better understanding of the contact that occurs when the fuel pellets expand to the point of touching the cladding. The stress on the cladding at t=0 is due to a compressive force from the water pressure outside of the cladding. As fission occurs, the fuel rod expands as it is heated due to thermal expansion and swelling from the release of fission gas within the microstructure of the fuel. These same factors cause a force that counteracts the compressive force from the external water pressure, therefore the stress in the cladding decreases for a time until these forces reach equilibrium. After the equilibrium point, the expansive forces on the cladding begin to dominate, thus causing more stress on the cladding as it expands. </a:t>
            </a:r>
            <a:endParaRPr lang="en-US" dirty="0"/>
          </a:p>
          <a:p>
            <a:endParaRPr lang="en-US" dirty="0"/>
          </a:p>
        </p:txBody>
      </p:sp>
      <p:sp>
        <p:nvSpPr>
          <p:cNvPr id="4" name="Header Placeholder 3"/>
          <p:cNvSpPr>
            <a:spLocks noGrp="1"/>
          </p:cNvSpPr>
          <p:nvPr>
            <p:ph type="hdr" sz="quarter" idx="10"/>
          </p:nvPr>
        </p:nvSpPr>
        <p:spPr/>
        <p:txBody>
          <a:bodyPr/>
          <a:lstStyle/>
          <a:p>
            <a:r>
              <a:rPr lang="en-US"/>
              <a:t>DRAFT - WORK IN PROGRESS</a:t>
            </a:r>
            <a:endParaRPr lang="en-US" dirty="0"/>
          </a:p>
        </p:txBody>
      </p:sp>
      <p:sp>
        <p:nvSpPr>
          <p:cNvPr id="5" name="Footer Placeholder 4"/>
          <p:cNvSpPr>
            <a:spLocks noGrp="1"/>
          </p:cNvSpPr>
          <p:nvPr>
            <p:ph type="ftr" sz="quarter" idx="11"/>
          </p:nvPr>
        </p:nvSpPr>
        <p:spPr/>
        <p:txBody>
          <a:bodyPr/>
          <a:lstStyle/>
          <a:p>
            <a:r>
              <a:rPr lang="en-US"/>
              <a:t>DRAFT - WORK IN PROGRESS</a:t>
            </a:r>
            <a:endParaRPr lang="en-US" dirty="0"/>
          </a:p>
        </p:txBody>
      </p:sp>
      <p:sp>
        <p:nvSpPr>
          <p:cNvPr id="6" name="Slide Number Placeholder 5"/>
          <p:cNvSpPr>
            <a:spLocks noGrp="1"/>
          </p:cNvSpPr>
          <p:nvPr>
            <p:ph type="sldNum" sz="quarter" idx="12"/>
          </p:nvPr>
        </p:nvSpPr>
        <p:spPr/>
        <p:txBody>
          <a:bodyPr/>
          <a:lstStyle/>
          <a:p>
            <a:fld id="{53B00ED4-9681-430C-A2C6-C2BA4A0F7305}" type="slidenum">
              <a:rPr lang="en-US" smtClean="0"/>
              <a:pPr/>
              <a:t>46</a:t>
            </a:fld>
            <a:endParaRPr lang="en-US" dirty="0"/>
          </a:p>
        </p:txBody>
      </p:sp>
    </p:spTree>
    <p:extLst>
      <p:ext uri="{BB962C8B-B14F-4D97-AF65-F5344CB8AC3E}">
        <p14:creationId xmlns:p14="http://schemas.microsoft.com/office/powerpoint/2010/main" val="386308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30000" dirty="0"/>
              <a:t>The use of </a:t>
            </a:r>
            <a:r>
              <a:rPr lang="en-US" baseline="30000" dirty="0" err="1"/>
              <a:t>burnup</a:t>
            </a:r>
            <a:r>
              <a:rPr lang="en-US" baseline="30000" dirty="0"/>
              <a:t> as a pivot variable, it compresses not relevant part of the experiment and expand the plots in correspondence of the region of interesting transient in the fuel behavior</a:t>
            </a:r>
            <a:endParaRPr lang="en-US" dirty="0"/>
          </a:p>
          <a:p>
            <a:endParaRPr lang="en-US" dirty="0"/>
          </a:p>
        </p:txBody>
      </p:sp>
      <p:sp>
        <p:nvSpPr>
          <p:cNvPr id="4" name="Header Placeholder 3"/>
          <p:cNvSpPr>
            <a:spLocks noGrp="1"/>
          </p:cNvSpPr>
          <p:nvPr>
            <p:ph type="hdr" sz="quarter" idx="10"/>
          </p:nvPr>
        </p:nvSpPr>
        <p:spPr/>
        <p:txBody>
          <a:bodyPr/>
          <a:lstStyle/>
          <a:p>
            <a:r>
              <a:rPr lang="en-US"/>
              <a:t>DRAFT - WORK IN PROGRESS</a:t>
            </a:r>
            <a:endParaRPr lang="en-US" dirty="0"/>
          </a:p>
        </p:txBody>
      </p:sp>
      <p:sp>
        <p:nvSpPr>
          <p:cNvPr id="5" name="Footer Placeholder 4"/>
          <p:cNvSpPr>
            <a:spLocks noGrp="1"/>
          </p:cNvSpPr>
          <p:nvPr>
            <p:ph type="ftr" sz="quarter" idx="11"/>
          </p:nvPr>
        </p:nvSpPr>
        <p:spPr/>
        <p:txBody>
          <a:bodyPr/>
          <a:lstStyle/>
          <a:p>
            <a:r>
              <a:rPr lang="en-US"/>
              <a:t>DRAFT - WORK IN PROGRESS</a:t>
            </a:r>
            <a:endParaRPr lang="en-US" dirty="0"/>
          </a:p>
        </p:txBody>
      </p:sp>
      <p:sp>
        <p:nvSpPr>
          <p:cNvPr id="6" name="Slide Number Placeholder 5"/>
          <p:cNvSpPr>
            <a:spLocks noGrp="1"/>
          </p:cNvSpPr>
          <p:nvPr>
            <p:ph type="sldNum" sz="quarter" idx="12"/>
          </p:nvPr>
        </p:nvSpPr>
        <p:spPr/>
        <p:txBody>
          <a:bodyPr/>
          <a:lstStyle/>
          <a:p>
            <a:fld id="{53B00ED4-9681-430C-A2C6-C2BA4A0F7305}" type="slidenum">
              <a:rPr lang="en-US" smtClean="0"/>
              <a:pPr/>
              <a:t>47</a:t>
            </a:fld>
            <a:endParaRPr lang="en-US" dirty="0"/>
          </a:p>
        </p:txBody>
      </p:sp>
    </p:spTree>
    <p:extLst>
      <p:ext uri="{BB962C8B-B14F-4D97-AF65-F5344CB8AC3E}">
        <p14:creationId xmlns:p14="http://schemas.microsoft.com/office/powerpoint/2010/main" val="295265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grain diffusion coefficient is the largest positive contributor; among the other positive contributors we have the inter-granular resolution scale factor, and power. The transition spots identified by the dispersion analysis due to the clad fuel contact appear clearly at around ~3.3 1.e7 sec in the maximum hoop stress plots. The larges negative contributor is the grain radius followed by the thermal conductivity of the clad and fuel. </a:t>
            </a:r>
            <a:endParaRPr lang="en-US" dirty="0"/>
          </a:p>
          <a:p>
            <a:endParaRPr lang="en-US" dirty="0"/>
          </a:p>
        </p:txBody>
      </p:sp>
      <p:sp>
        <p:nvSpPr>
          <p:cNvPr id="4" name="Header Placeholder 3"/>
          <p:cNvSpPr>
            <a:spLocks noGrp="1"/>
          </p:cNvSpPr>
          <p:nvPr>
            <p:ph type="hdr" sz="quarter" idx="10"/>
          </p:nvPr>
        </p:nvSpPr>
        <p:spPr/>
        <p:txBody>
          <a:bodyPr/>
          <a:lstStyle/>
          <a:p>
            <a:r>
              <a:rPr lang="en-US"/>
              <a:t>DRAFT - WORK IN PROGRESS</a:t>
            </a:r>
            <a:endParaRPr lang="en-US" dirty="0"/>
          </a:p>
        </p:txBody>
      </p:sp>
      <p:sp>
        <p:nvSpPr>
          <p:cNvPr id="5" name="Footer Placeholder 4"/>
          <p:cNvSpPr>
            <a:spLocks noGrp="1"/>
          </p:cNvSpPr>
          <p:nvPr>
            <p:ph type="ftr" sz="quarter" idx="11"/>
          </p:nvPr>
        </p:nvSpPr>
        <p:spPr/>
        <p:txBody>
          <a:bodyPr/>
          <a:lstStyle/>
          <a:p>
            <a:r>
              <a:rPr lang="en-US"/>
              <a:t>DRAFT - WORK IN PROGRESS</a:t>
            </a:r>
            <a:endParaRPr lang="en-US" dirty="0"/>
          </a:p>
        </p:txBody>
      </p:sp>
      <p:sp>
        <p:nvSpPr>
          <p:cNvPr id="6" name="Slide Number Placeholder 5"/>
          <p:cNvSpPr>
            <a:spLocks noGrp="1"/>
          </p:cNvSpPr>
          <p:nvPr>
            <p:ph type="sldNum" sz="quarter" idx="12"/>
          </p:nvPr>
        </p:nvSpPr>
        <p:spPr/>
        <p:txBody>
          <a:bodyPr/>
          <a:lstStyle/>
          <a:p>
            <a:fld id="{53B00ED4-9681-430C-A2C6-C2BA4A0F7305}" type="slidenum">
              <a:rPr lang="en-US" smtClean="0"/>
              <a:pPr/>
              <a:t>48</a:t>
            </a:fld>
            <a:endParaRPr lang="en-US" dirty="0"/>
          </a:p>
        </p:txBody>
      </p:sp>
    </p:spTree>
    <p:extLst>
      <p:ext uri="{BB962C8B-B14F-4D97-AF65-F5344CB8AC3E}">
        <p14:creationId xmlns:p14="http://schemas.microsoft.com/office/powerpoint/2010/main" val="3771153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1717001"/>
            <a:ext cx="5797550" cy="430887"/>
          </a:xfrm>
        </p:spPr>
        <p:txBody>
          <a:bodyPr anchor="b"/>
          <a:lstStyle>
            <a:lvl1pPr>
              <a:spcBef>
                <a:spcPct val="40000"/>
              </a:spcBef>
              <a:defRPr sz="3200">
                <a:solidFill>
                  <a:srgbClr val="005875"/>
                </a:solidFill>
              </a:defRPr>
            </a:lvl1pPr>
          </a:lstStyle>
          <a:p>
            <a:r>
              <a:rPr lang="en-US" dirty="0"/>
              <a:t>Click to edit Master title style</a:t>
            </a:r>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dirty="0"/>
              <a:t>Click to edit Master subtitle style</a:t>
            </a:r>
          </a:p>
        </p:txBody>
      </p:sp>
      <p:sp>
        <p:nvSpPr>
          <p:cNvPr id="41" name="Rectangle 124"/>
          <p:cNvSpPr>
            <a:spLocks noGrp="1" noChangeArrowheads="1"/>
          </p:cNvSpPr>
          <p:nvPr>
            <p:ph type="dt" sz="quarter" idx="10"/>
          </p:nvPr>
        </p:nvSpPr>
        <p:spPr bwMode="auto">
          <a:xfrm>
            <a:off x="2914650" y="3436938"/>
            <a:ext cx="5775325" cy="457200"/>
          </a:xfrm>
          <a:prstGeom prst="rect">
            <a:avLst/>
          </a:prstGeom>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ea typeface="+mn-ea"/>
              </a:defRPr>
            </a:lvl1pPr>
          </a:lstStyle>
          <a:p>
            <a:fld id="{303E1434-89D5-4136-B205-27008AA1FB2D}" type="datetimeFigureOut">
              <a:rPr lang="en-US" smtClean="0"/>
              <a:t>9/13/19</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331720" cy="6858000"/>
          </a:xfrm>
          <a:prstGeom prst="rect">
            <a:avLst/>
          </a:prstGeom>
        </p:spPr>
      </p:pic>
    </p:spTree>
    <p:extLst>
      <p:ext uri="{BB962C8B-B14F-4D97-AF65-F5344CB8AC3E}">
        <p14:creationId xmlns:p14="http://schemas.microsoft.com/office/powerpoint/2010/main" val="2745239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84"/>
          <p:cNvSpPr>
            <a:spLocks noGrp="1" noChangeArrowheads="1"/>
          </p:cNvSpPr>
          <p:nvPr>
            <p:ph type="ftr" sz="quarter" idx="10"/>
          </p:nvPr>
        </p:nvSpPr>
        <p:spPr>
          <a:ln/>
        </p:spPr>
        <p:txBody>
          <a:bodyPr/>
          <a:lstStyle>
            <a:lvl1pPr>
              <a:defRPr/>
            </a:lvl1pPr>
          </a:lstStyle>
          <a:p>
            <a:endParaRPr lang="en-US"/>
          </a:p>
        </p:txBody>
      </p:sp>
      <p:sp>
        <p:nvSpPr>
          <p:cNvPr id="5"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63980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5613" y="1598613"/>
            <a:ext cx="4038600" cy="45243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3" y="1598613"/>
            <a:ext cx="4040187" cy="4524375"/>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84"/>
          <p:cNvSpPr>
            <a:spLocks noGrp="1" noChangeArrowheads="1"/>
          </p:cNvSpPr>
          <p:nvPr>
            <p:ph type="ftr" sz="quarter" idx="10"/>
          </p:nvPr>
        </p:nvSpPr>
        <p:spPr>
          <a:ln/>
        </p:spPr>
        <p:txBody>
          <a:bodyPr/>
          <a:lstStyle>
            <a:lvl1pPr>
              <a:defRPr/>
            </a:lvl1pPr>
          </a:lstStyle>
          <a:p>
            <a:endParaRPr lang="en-US"/>
          </a:p>
        </p:txBody>
      </p:sp>
      <p:sp>
        <p:nvSpPr>
          <p:cNvPr id="6"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324779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84"/>
          <p:cNvSpPr>
            <a:spLocks noGrp="1" noChangeArrowheads="1"/>
          </p:cNvSpPr>
          <p:nvPr>
            <p:ph type="ftr" sz="quarter" idx="10"/>
          </p:nvPr>
        </p:nvSpPr>
        <p:spPr>
          <a:ln/>
        </p:spPr>
        <p:txBody>
          <a:bodyPr/>
          <a:lstStyle>
            <a:lvl1pPr>
              <a:defRPr/>
            </a:lvl1pPr>
          </a:lstStyle>
          <a:p>
            <a:endParaRPr lang="en-US"/>
          </a:p>
        </p:txBody>
      </p:sp>
      <p:sp>
        <p:nvSpPr>
          <p:cNvPr id="4"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186503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4"/>
          <p:cNvSpPr>
            <a:spLocks noGrp="1" noChangeArrowheads="1"/>
          </p:cNvSpPr>
          <p:nvPr>
            <p:ph type="ftr" sz="quarter" idx="10"/>
          </p:nvPr>
        </p:nvSpPr>
        <p:spPr>
          <a:ln/>
        </p:spPr>
        <p:txBody>
          <a:bodyPr/>
          <a:lstStyle>
            <a:lvl1pPr>
              <a:defRPr/>
            </a:lvl1pPr>
          </a:lstStyle>
          <a:p>
            <a:endParaRPr lang="en-US"/>
          </a:p>
        </p:txBody>
      </p:sp>
      <p:sp>
        <p:nvSpPr>
          <p:cNvPr id="3"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15546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39492"/>
            <a:ext cx="3008313" cy="1232859"/>
          </a:xfrm>
        </p:spPr>
        <p:txBody>
          <a:bodyPr anchor="t" anchorCtr="0"/>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3575050" y="1039493"/>
            <a:ext cx="5111750" cy="5211182"/>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95181"/>
            <a:ext cx="3008313" cy="38554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4"/>
          <p:cNvSpPr>
            <a:spLocks noGrp="1" noChangeArrowheads="1"/>
          </p:cNvSpPr>
          <p:nvPr>
            <p:ph type="ftr" sz="quarter" idx="10"/>
          </p:nvPr>
        </p:nvSpPr>
        <p:spPr>
          <a:ln/>
        </p:spPr>
        <p:txBody>
          <a:bodyPr/>
          <a:lstStyle>
            <a:lvl1pPr>
              <a:defRPr/>
            </a:lvl1pPr>
          </a:lstStyle>
          <a:p>
            <a:endParaRPr lang="en-US"/>
          </a:p>
        </p:txBody>
      </p:sp>
      <p:sp>
        <p:nvSpPr>
          <p:cNvPr id="6"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87318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98724"/>
            <a:ext cx="5486400" cy="366254"/>
          </a:xfrm>
        </p:spPr>
        <p:txBody>
          <a:bodyPr anchor="t" anchorCtr="0"/>
          <a:lstStyle>
            <a:lvl1pPr algn="l">
              <a:defRPr sz="2800" b="1"/>
            </a:lvl1pPr>
          </a:lstStyle>
          <a:p>
            <a:r>
              <a:rPr lang="en-US"/>
              <a:t>Click to edit Master title style</a:t>
            </a:r>
            <a:endParaRPr lang="en-US" dirty="0"/>
          </a:p>
        </p:txBody>
      </p:sp>
      <p:sp>
        <p:nvSpPr>
          <p:cNvPr id="3" name="Picture Placeholder 2"/>
          <p:cNvSpPr>
            <a:spLocks noGrp="1"/>
          </p:cNvSpPr>
          <p:nvPr>
            <p:ph type="pic" idx="1"/>
          </p:nvPr>
        </p:nvSpPr>
        <p:spPr>
          <a:xfrm>
            <a:off x="1792288" y="1105469"/>
            <a:ext cx="5486400" cy="3622106"/>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4"/>
          <p:cNvSpPr>
            <a:spLocks noGrp="1" noChangeArrowheads="1"/>
          </p:cNvSpPr>
          <p:nvPr>
            <p:ph type="ftr" sz="quarter" idx="10"/>
          </p:nvPr>
        </p:nvSpPr>
        <p:spPr>
          <a:ln/>
        </p:spPr>
        <p:txBody>
          <a:bodyPr/>
          <a:lstStyle>
            <a:lvl1pPr>
              <a:defRPr/>
            </a:lvl1pPr>
          </a:lstStyle>
          <a:p>
            <a:endParaRPr lang="en-US"/>
          </a:p>
        </p:txBody>
      </p:sp>
      <p:sp>
        <p:nvSpPr>
          <p:cNvPr id="6" name="Rectangle 85"/>
          <p:cNvSpPr>
            <a:spLocks noGrp="1" noChangeArrowheads="1"/>
          </p:cNvSpPr>
          <p:nvPr>
            <p:ph type="sldNum" sz="quarter" idx="11"/>
          </p:nvPr>
        </p:nvSpPr>
        <p:spPr>
          <a:ln/>
        </p:spPr>
        <p:txBody>
          <a:bodyPr/>
          <a:lstStyle>
            <a:lvl1pPr>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394327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0"/>
            <a:ext cx="9144000" cy="1231392"/>
          </a:xfrm>
          <a:prstGeom prst="rect">
            <a:avLst/>
          </a:prstGeom>
        </p:spPr>
      </p:pic>
      <p:sp>
        <p:nvSpPr>
          <p:cNvPr id="1026" name="Rectangle 2"/>
          <p:cNvSpPr>
            <a:spLocks noGrp="1" noChangeArrowheads="1"/>
          </p:cNvSpPr>
          <p:nvPr>
            <p:ph type="title"/>
          </p:nvPr>
        </p:nvSpPr>
        <p:spPr bwMode="auto">
          <a:xfrm>
            <a:off x="455613" y="1004888"/>
            <a:ext cx="8231187" cy="37702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ea typeface="+mn-ea"/>
              </a:defRPr>
            </a:lvl1pPr>
          </a:lstStyle>
          <a:p>
            <a:endParaRPr lang="en-US"/>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Arial" charset="0"/>
              </a:defRPr>
            </a:lvl1pPr>
          </a:lstStyle>
          <a:p>
            <a:fld id="{5F868368-EC15-444D-9EFB-42436E21986C}" type="slidenum">
              <a:rPr lang="en-US" smtClean="0"/>
              <a:t>‹#›</a:t>
            </a:fld>
            <a:endParaRPr lang="en-US"/>
          </a:p>
        </p:txBody>
      </p:sp>
    </p:spTree>
    <p:extLst>
      <p:ext uri="{BB962C8B-B14F-4D97-AF65-F5344CB8AC3E}">
        <p14:creationId xmlns:p14="http://schemas.microsoft.com/office/powerpoint/2010/main" val="1868289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rtl="0" eaLnBrk="1" fontAlgn="base" hangingPunct="1">
        <a:lnSpc>
          <a:spcPct val="85000"/>
        </a:lnSpc>
        <a:spcBef>
          <a:spcPct val="0"/>
        </a:spcBef>
        <a:spcAft>
          <a:spcPct val="0"/>
        </a:spcAft>
        <a:defRPr sz="2800" b="1" i="1">
          <a:solidFill>
            <a:srgbClr val="005863"/>
          </a:solidFill>
          <a:latin typeface="+mj-lt"/>
          <a:ea typeface="ＭＳ Ｐゴシック" charset="0"/>
          <a:cs typeface="+mj-cs"/>
        </a:defRPr>
      </a:lvl1pPr>
      <a:lvl2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2pPr>
      <a:lvl3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3pPr>
      <a:lvl4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4pPr>
      <a:lvl5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5pPr>
      <a:lvl6pPr marL="457200" algn="l" rtl="0" eaLnBrk="1" fontAlgn="base" hangingPunct="1">
        <a:lnSpc>
          <a:spcPct val="85000"/>
        </a:lnSpc>
        <a:spcBef>
          <a:spcPct val="0"/>
        </a:spcBef>
        <a:spcAft>
          <a:spcPct val="0"/>
        </a:spcAft>
        <a:defRPr sz="2800" b="1" i="1">
          <a:solidFill>
            <a:srgbClr val="003663"/>
          </a:solidFill>
          <a:latin typeface="Arial" charset="0"/>
        </a:defRPr>
      </a:lvl6pPr>
      <a:lvl7pPr marL="914400" algn="l" rtl="0" eaLnBrk="1" fontAlgn="base" hangingPunct="1">
        <a:lnSpc>
          <a:spcPct val="85000"/>
        </a:lnSpc>
        <a:spcBef>
          <a:spcPct val="0"/>
        </a:spcBef>
        <a:spcAft>
          <a:spcPct val="0"/>
        </a:spcAft>
        <a:defRPr sz="2800" b="1" i="1">
          <a:solidFill>
            <a:srgbClr val="003663"/>
          </a:solidFill>
          <a:latin typeface="Arial" charset="0"/>
        </a:defRPr>
      </a:lvl7pPr>
      <a:lvl8pPr marL="1371600" algn="l" rtl="0" eaLnBrk="1" fontAlgn="base" hangingPunct="1">
        <a:lnSpc>
          <a:spcPct val="85000"/>
        </a:lnSpc>
        <a:spcBef>
          <a:spcPct val="0"/>
        </a:spcBef>
        <a:spcAft>
          <a:spcPct val="0"/>
        </a:spcAft>
        <a:defRPr sz="2800" b="1" i="1">
          <a:solidFill>
            <a:srgbClr val="003663"/>
          </a:solidFill>
          <a:latin typeface="Arial" charset="0"/>
        </a:defRPr>
      </a:lvl8pPr>
      <a:lvl9pPr marL="1828800" algn="l" rtl="0" eaLnBrk="1" fontAlgn="base" hangingPunct="1">
        <a:lnSpc>
          <a:spcPct val="85000"/>
        </a:lnSpc>
        <a:spcBef>
          <a:spcPct val="0"/>
        </a:spcBef>
        <a:spcAft>
          <a:spcPct val="0"/>
        </a:spcAft>
        <a:defRPr sz="2800" b="1" i="1">
          <a:solidFill>
            <a:srgbClr val="003663"/>
          </a:solidFill>
          <a:latin typeface="Arial" charset="0"/>
        </a:defRPr>
      </a:lvl9pPr>
    </p:titleStyle>
    <p:body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emf"/><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0.emf"/><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4.e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28.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5.emf"/><Relationship Id="rId1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0.emf"/><Relationship Id="rId3" Type="http://schemas.openxmlformats.org/officeDocument/2006/relationships/notesSlide" Target="../notesSlides/notesSlide2.xml"/><Relationship Id="rId7" Type="http://schemas.openxmlformats.org/officeDocument/2006/relationships/image" Target="../media/image37.e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image" Target="../media/image39.emf"/><Relationship Id="rId5" Type="http://schemas.openxmlformats.org/officeDocument/2006/relationships/image" Target="../media/image36.emf"/><Relationship Id="rId15" Type="http://schemas.openxmlformats.org/officeDocument/2006/relationships/image" Target="../media/image41.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8.emf"/><Relationship Id="rId1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3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daholab/rave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diagramLayout" Target="../diagrams/layout1.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0.png"/><Relationship Id="rId5" Type="http://schemas.openxmlformats.org/officeDocument/2006/relationships/image" Target="../media/image9.png"/><Relationship Id="rId10" Type="http://schemas.microsoft.com/office/2007/relationships/diagramDrawing" Target="../diagrams/drawing1.xml"/><Relationship Id="rId4" Type="http://schemas.openxmlformats.org/officeDocument/2006/relationships/image" Target="../media/image8.emf"/><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7214" y="1498535"/>
            <a:ext cx="6897757" cy="418576"/>
          </a:xfrm>
        </p:spPr>
        <p:txBody>
          <a:bodyPr/>
          <a:lstStyle/>
          <a:p>
            <a:pPr algn="ctr"/>
            <a:r>
              <a:rPr lang="en-US" b="0" i="0" dirty="0"/>
              <a:t>RAVEN: Overview</a:t>
            </a:r>
            <a:endParaRPr lang="en-US" dirty="0"/>
          </a:p>
        </p:txBody>
      </p:sp>
      <p:sp>
        <p:nvSpPr>
          <p:cNvPr id="3" name="Subtitle 2"/>
          <p:cNvSpPr>
            <a:spLocks noGrp="1"/>
          </p:cNvSpPr>
          <p:nvPr>
            <p:ph type="subTitle" sz="quarter" idx="1"/>
          </p:nvPr>
        </p:nvSpPr>
        <p:spPr>
          <a:xfrm>
            <a:off x="2226121" y="2420815"/>
            <a:ext cx="6758850" cy="1008185"/>
          </a:xfrm>
        </p:spPr>
        <p:txBody>
          <a:bodyPr anchor="ctr"/>
          <a:lstStyle/>
          <a:p>
            <a:pPr>
              <a:lnSpc>
                <a:spcPct val="100000"/>
              </a:lnSpc>
              <a:spcBef>
                <a:spcPts val="200"/>
              </a:spcBef>
              <a:spcAft>
                <a:spcPts val="200"/>
              </a:spcAft>
            </a:pPr>
            <a:r>
              <a:rPr lang="en-US" sz="2800" b="0" u="sng" dirty="0"/>
              <a:t>A. Alfonsi</a:t>
            </a:r>
            <a:r>
              <a:rPr lang="en-US" sz="2800" b="0" dirty="0"/>
              <a:t>, </a:t>
            </a:r>
            <a:r>
              <a:rPr lang="en-US" sz="2800" b="0" dirty="0" err="1"/>
              <a:t>C.Rabiti</a:t>
            </a:r>
            <a:r>
              <a:rPr lang="en-US" sz="2800" b="0" dirty="0"/>
              <a:t>, P. Talbot, D. </a:t>
            </a:r>
            <a:r>
              <a:rPr lang="en-US" sz="2800" b="0" dirty="0" err="1"/>
              <a:t>Mandelli</a:t>
            </a:r>
            <a:r>
              <a:rPr lang="en-US" sz="2800" b="0" dirty="0"/>
              <a:t>, C. Wang, J. </a:t>
            </a:r>
            <a:r>
              <a:rPr lang="en-US" sz="2800" b="0" dirty="0" err="1"/>
              <a:t>Cogliati</a:t>
            </a:r>
            <a:r>
              <a:rPr lang="en-US" sz="2800" b="0" dirty="0"/>
              <a:t>, M. Abdo</a:t>
            </a:r>
          </a:p>
        </p:txBody>
      </p:sp>
      <p:sp>
        <p:nvSpPr>
          <p:cNvPr id="4" name="Rectangle 3"/>
          <p:cNvSpPr/>
          <p:nvPr/>
        </p:nvSpPr>
        <p:spPr>
          <a:xfrm>
            <a:off x="2226121" y="6311700"/>
            <a:ext cx="7132465" cy="353943"/>
          </a:xfrm>
          <a:prstGeom prst="rect">
            <a:avLst/>
          </a:prstGeom>
        </p:spPr>
        <p:txBody>
          <a:bodyPr wrap="square">
            <a:spAutoFit/>
          </a:bodyPr>
          <a:lstStyle/>
          <a:p>
            <a:pPr algn="ctr">
              <a:lnSpc>
                <a:spcPct val="85000"/>
              </a:lnSpc>
              <a:spcBef>
                <a:spcPct val="40000"/>
              </a:spcBef>
            </a:pPr>
            <a:r>
              <a:rPr lang="en-US" sz="2000" dirty="0">
                <a:latin typeface="Arial" charset="0"/>
              </a:rPr>
              <a:t>RAVEN WORKSHOP</a:t>
            </a:r>
          </a:p>
        </p:txBody>
      </p:sp>
      <p:pic>
        <p:nvPicPr>
          <p:cNvPr id="7" name="Picture 6">
            <a:extLst>
              <a:ext uri="{FF2B5EF4-FFF2-40B4-BE49-F238E27FC236}">
                <a16:creationId xmlns:a16="http://schemas.microsoft.com/office/drawing/2014/main" id="{223D8DD9-D2DC-F048-B740-4925BB28A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692" y="3282363"/>
            <a:ext cx="6375952" cy="2752013"/>
          </a:xfrm>
          <a:prstGeom prst="rect">
            <a:avLst/>
          </a:prstGeom>
        </p:spPr>
      </p:pic>
    </p:spTree>
    <p:extLst>
      <p:ext uri="{BB962C8B-B14F-4D97-AF65-F5344CB8AC3E}">
        <p14:creationId xmlns:p14="http://schemas.microsoft.com/office/powerpoint/2010/main" val="1170348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Samplers (Forward)</a:t>
            </a:r>
          </a:p>
        </p:txBody>
      </p:sp>
      <p:sp>
        <p:nvSpPr>
          <p:cNvPr id="3" name="Content Placeholder 2"/>
          <p:cNvSpPr>
            <a:spLocks noGrp="1"/>
          </p:cNvSpPr>
          <p:nvPr>
            <p:ph idx="1"/>
          </p:nvPr>
        </p:nvSpPr>
        <p:spPr>
          <a:xfrm>
            <a:off x="455613" y="1598613"/>
            <a:ext cx="8231187" cy="5094795"/>
          </a:xfrm>
        </p:spPr>
        <p:txBody>
          <a:bodyPr/>
          <a:lstStyle/>
          <a:p>
            <a:pPr marL="0" indent="0">
              <a:buNone/>
            </a:pPr>
            <a:r>
              <a:rPr lang="en-US" sz="1800" dirty="0"/>
              <a:t>RAVEN supports many forward samplers</a:t>
            </a:r>
          </a:p>
          <a:p>
            <a:r>
              <a:rPr lang="en-US" sz="1800" dirty="0"/>
              <a:t>Monte Carlo</a:t>
            </a:r>
          </a:p>
          <a:p>
            <a:r>
              <a:rPr lang="en-US" sz="1800" dirty="0"/>
              <a:t>Grids:</a:t>
            </a:r>
          </a:p>
          <a:p>
            <a:pPr lvl="1"/>
            <a:r>
              <a:rPr lang="en-US" sz="1800" dirty="0"/>
              <a:t>equal-spaced in probability and/or in value or custom</a:t>
            </a:r>
          </a:p>
          <a:p>
            <a:pPr lvl="1"/>
            <a:r>
              <a:rPr lang="en-US" sz="1800" dirty="0"/>
              <a:t>mixed (probability, custom, value)</a:t>
            </a:r>
          </a:p>
          <a:p>
            <a:r>
              <a:rPr lang="en-US" sz="1800" dirty="0"/>
              <a:t>Stratified (LHS type)</a:t>
            </a:r>
          </a:p>
          <a:p>
            <a:pPr lvl="1"/>
            <a:r>
              <a:rPr lang="en-US" sz="1800" dirty="0"/>
              <a:t>equal-spaced in probability and/or in value or custom</a:t>
            </a:r>
          </a:p>
          <a:p>
            <a:pPr lvl="1"/>
            <a:r>
              <a:rPr lang="en-US" sz="1800" dirty="0"/>
              <a:t>mixed (probability, custom, value)</a:t>
            </a:r>
          </a:p>
          <a:p>
            <a:r>
              <a:rPr lang="en-US" sz="1800" dirty="0"/>
              <a:t>Factorial Designs:</a:t>
            </a:r>
          </a:p>
          <a:p>
            <a:pPr lvl="1"/>
            <a:r>
              <a:rPr lang="en-US" sz="1800" dirty="0"/>
              <a:t>2-Level Fractional-Factorial</a:t>
            </a:r>
          </a:p>
          <a:p>
            <a:pPr lvl="1"/>
            <a:r>
              <a:rPr lang="en-US" sz="1800" dirty="0" err="1"/>
              <a:t>Plackett</a:t>
            </a:r>
            <a:r>
              <a:rPr lang="en-US" sz="1800" dirty="0"/>
              <a:t>-Burman</a:t>
            </a:r>
          </a:p>
          <a:p>
            <a:r>
              <a:rPr lang="en-US" sz="1800" dirty="0"/>
              <a:t>Response Surface Designs:</a:t>
            </a:r>
          </a:p>
          <a:p>
            <a:pPr lvl="1"/>
            <a:r>
              <a:rPr lang="en-US" sz="1800" dirty="0"/>
              <a:t>Box-</a:t>
            </a:r>
            <a:r>
              <a:rPr lang="en-US" sz="1800" dirty="0" err="1"/>
              <a:t>Behnken</a:t>
            </a:r>
            <a:endParaRPr lang="en-US" sz="1800" dirty="0"/>
          </a:p>
          <a:p>
            <a:pPr lvl="1"/>
            <a:r>
              <a:rPr lang="en-US" sz="1800" dirty="0"/>
              <a:t>Central Composite</a:t>
            </a:r>
          </a:p>
          <a:p>
            <a:r>
              <a:rPr lang="en-US" sz="1800" dirty="0"/>
              <a:t>Generalized stochastic collocation polynomial chaos</a:t>
            </a:r>
          </a:p>
          <a:p>
            <a:endParaRPr lang="en-US" sz="1200" i="1" dirty="0">
              <a:solidFill>
                <a:srgbClr val="1A4DB2"/>
              </a:solidFill>
            </a:endParaRPr>
          </a:p>
          <a:p>
            <a:pPr marL="0" indent="0" algn="ctr">
              <a:buNone/>
            </a:pPr>
            <a:r>
              <a:rPr lang="en-US" sz="1800" i="1" dirty="0">
                <a:solidFill>
                  <a:srgbClr val="1A4DB2"/>
                </a:solidFill>
              </a:rPr>
              <a:t>A different sampling strategies can be associated to each variable separately</a:t>
            </a:r>
          </a:p>
          <a:p>
            <a:endParaRPr lang="en-US" sz="1800" dirty="0"/>
          </a:p>
          <a:p>
            <a:pPr lvl="2"/>
            <a:endParaRPr lang="en-US" dirty="0"/>
          </a:p>
          <a:p>
            <a:endParaRPr lang="en-US" dirty="0"/>
          </a:p>
        </p:txBody>
      </p:sp>
    </p:spTree>
    <p:extLst>
      <p:ext uri="{BB962C8B-B14F-4D97-AF65-F5344CB8AC3E}">
        <p14:creationId xmlns:p14="http://schemas.microsoft.com/office/powerpoint/2010/main" val="3158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Dynamic Event Trees (DET)</a:t>
            </a:r>
          </a:p>
        </p:txBody>
      </p:sp>
      <p:graphicFrame>
        <p:nvGraphicFramePr>
          <p:cNvPr id="4" name="Chart 3"/>
          <p:cNvGraphicFramePr>
            <a:graphicFrameLocks/>
          </p:cNvGraphicFramePr>
          <p:nvPr/>
        </p:nvGraphicFramePr>
        <p:xfrm>
          <a:off x="6467495" y="4343205"/>
          <a:ext cx="2676505" cy="16059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nvGraphicFramePr>
        <p:xfrm>
          <a:off x="6553750" y="1688214"/>
          <a:ext cx="2590250" cy="174590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a:spLocks noGrp="1"/>
          </p:cNvSpPr>
          <p:nvPr>
            <p:ph idx="1"/>
          </p:nvPr>
        </p:nvSpPr>
        <p:spPr>
          <a:xfrm>
            <a:off x="6849298" y="3456987"/>
            <a:ext cx="1970545" cy="289776"/>
          </a:xfrm>
        </p:spPr>
        <p:txBody>
          <a:bodyPr/>
          <a:lstStyle/>
          <a:p>
            <a:pPr marL="0" indent="0">
              <a:buNone/>
            </a:pPr>
            <a:r>
              <a:rPr lang="en-US" sz="1600" dirty="0"/>
              <a:t>Pipe failure pressure </a:t>
            </a:r>
          </a:p>
        </p:txBody>
      </p:sp>
      <p:sp>
        <p:nvSpPr>
          <p:cNvPr id="7" name="Content Placeholder 2"/>
          <p:cNvSpPr txBox="1">
            <a:spLocks/>
          </p:cNvSpPr>
          <p:nvPr/>
        </p:nvSpPr>
        <p:spPr bwMode="auto">
          <a:xfrm>
            <a:off x="7032727" y="6011367"/>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dirty="0"/>
              <a:t>Pipe failure pressure </a:t>
            </a:r>
          </a:p>
        </p:txBody>
      </p:sp>
      <p:cxnSp>
        <p:nvCxnSpPr>
          <p:cNvPr id="8" name="Straight Connector 7"/>
          <p:cNvCxnSpPr/>
          <p:nvPr/>
        </p:nvCxnSpPr>
        <p:spPr bwMode="auto">
          <a:xfrm>
            <a:off x="7840224" y="5284796"/>
            <a:ext cx="0" cy="405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8178732" y="4856913"/>
            <a:ext cx="0" cy="8548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7581" y="4210307"/>
            <a:ext cx="1072872"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aphicFrame>
        <p:nvGraphicFramePr>
          <p:cNvPr id="11" name="Chart 10"/>
          <p:cNvGraphicFramePr>
            <a:graphicFrameLocks/>
          </p:cNvGraphicFramePr>
          <p:nvPr/>
        </p:nvGraphicFramePr>
        <p:xfrm>
          <a:off x="3520230" y="4339408"/>
          <a:ext cx="2252005" cy="13512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nvGraphicFramePr>
        <p:xfrm>
          <a:off x="343013" y="4981664"/>
          <a:ext cx="2646967" cy="1588180"/>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p:cNvCxnSpPr/>
          <p:nvPr/>
        </p:nvCxnSpPr>
        <p:spPr bwMode="auto">
          <a:xfrm>
            <a:off x="1201093" y="4933847"/>
            <a:ext cx="1303633"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1129973" y="3517364"/>
            <a:ext cx="1650029"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757939" y="2900992"/>
            <a:ext cx="130363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776430" y="4168099"/>
            <a:ext cx="1303633"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sp>
        <p:nvSpPr>
          <p:cNvPr id="17" name="Content Placeholder 2"/>
          <p:cNvSpPr txBox="1">
            <a:spLocks/>
          </p:cNvSpPr>
          <p:nvPr/>
        </p:nvSpPr>
        <p:spPr bwMode="auto">
          <a:xfrm>
            <a:off x="2850702" y="38821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Failure @66% CDF </a:t>
            </a:r>
          </a:p>
        </p:txBody>
      </p:sp>
      <p:sp>
        <p:nvSpPr>
          <p:cNvPr id="18" name="Content Placeholder 2"/>
          <p:cNvSpPr txBox="1">
            <a:spLocks/>
          </p:cNvSpPr>
          <p:nvPr/>
        </p:nvSpPr>
        <p:spPr bwMode="auto">
          <a:xfrm>
            <a:off x="1285525" y="4644071"/>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Failure @33% CDF </a:t>
            </a:r>
          </a:p>
        </p:txBody>
      </p:sp>
      <p:graphicFrame>
        <p:nvGraphicFramePr>
          <p:cNvPr id="19" name="Chart 18"/>
          <p:cNvGraphicFramePr>
            <a:graphicFrameLocks/>
          </p:cNvGraphicFramePr>
          <p:nvPr/>
        </p:nvGraphicFramePr>
        <p:xfrm>
          <a:off x="4039167" y="1532052"/>
          <a:ext cx="2031855" cy="1537884"/>
        </p:xfrm>
        <a:graphic>
          <a:graphicData uri="http://schemas.openxmlformats.org/drawingml/2006/chart">
            <c:chart xmlns:c="http://schemas.openxmlformats.org/drawingml/2006/chart" xmlns:r="http://schemas.openxmlformats.org/officeDocument/2006/relationships" r:id="rId6"/>
          </a:graphicData>
        </a:graphic>
      </p:graphicFrame>
      <p:cxnSp>
        <p:nvCxnSpPr>
          <p:cNvPr id="20" name="Straight Connector 19"/>
          <p:cNvCxnSpPr/>
          <p:nvPr/>
        </p:nvCxnSpPr>
        <p:spPr bwMode="auto">
          <a:xfrm>
            <a:off x="1150854" y="3517364"/>
            <a:ext cx="0" cy="692943"/>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87581" y="4261107"/>
            <a:ext cx="1123672"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2" name="Straight Connector 21"/>
          <p:cNvCxnSpPr/>
          <p:nvPr/>
        </p:nvCxnSpPr>
        <p:spPr bwMode="auto">
          <a:xfrm>
            <a:off x="1203867" y="3568164"/>
            <a:ext cx="0" cy="692943"/>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3" name="Straight Connector 22"/>
          <p:cNvCxnSpPr/>
          <p:nvPr/>
        </p:nvCxnSpPr>
        <p:spPr bwMode="auto">
          <a:xfrm>
            <a:off x="1203867" y="3578324"/>
            <a:ext cx="1565975" cy="0"/>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4" name="Straight Connector 23"/>
          <p:cNvCxnSpPr/>
          <p:nvPr/>
        </p:nvCxnSpPr>
        <p:spPr bwMode="auto">
          <a:xfrm>
            <a:off x="2769044" y="2900992"/>
            <a:ext cx="0" cy="61637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2780002" y="3558004"/>
            <a:ext cx="0" cy="616372"/>
          </a:xfrm>
          <a:prstGeom prst="line">
            <a:avLst/>
          </a:prstGeom>
          <a:solidFill>
            <a:schemeClr val="accent1"/>
          </a:solidFill>
          <a:ln w="38100" cap="flat" cmpd="sng" algn="ctr">
            <a:solidFill>
              <a:srgbClr val="3366FF"/>
            </a:solidFill>
            <a:prstDash val="solid"/>
            <a:round/>
            <a:headEnd type="none" w="med" len="med"/>
            <a:tailEnd type="none" w="med" len="med"/>
          </a:ln>
          <a:effectLst/>
        </p:spPr>
      </p:cxnSp>
      <p:cxnSp>
        <p:nvCxnSpPr>
          <p:cNvPr id="26" name="Straight Connector 25"/>
          <p:cNvCxnSpPr/>
          <p:nvPr/>
        </p:nvCxnSpPr>
        <p:spPr bwMode="auto">
          <a:xfrm>
            <a:off x="87581" y="4322067"/>
            <a:ext cx="112367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a:off x="1197255" y="4319088"/>
            <a:ext cx="0" cy="61637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Straight Arrow Connector 27"/>
          <p:cNvCxnSpPr/>
          <p:nvPr/>
        </p:nvCxnSpPr>
        <p:spPr bwMode="auto">
          <a:xfrm>
            <a:off x="1214027" y="4933847"/>
            <a:ext cx="614773" cy="756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2778259" y="4168099"/>
            <a:ext cx="2291581" cy="3937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Content Placeholder 2"/>
          <p:cNvSpPr txBox="1">
            <a:spLocks/>
          </p:cNvSpPr>
          <p:nvPr/>
        </p:nvSpPr>
        <p:spPr bwMode="auto">
          <a:xfrm>
            <a:off x="6849298" y="1506203"/>
            <a:ext cx="19705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a:t>PDF</a:t>
            </a:r>
          </a:p>
        </p:txBody>
      </p:sp>
      <p:sp>
        <p:nvSpPr>
          <p:cNvPr id="31" name="Content Placeholder 2"/>
          <p:cNvSpPr txBox="1">
            <a:spLocks/>
          </p:cNvSpPr>
          <p:nvPr/>
        </p:nvSpPr>
        <p:spPr bwMode="auto">
          <a:xfrm>
            <a:off x="6849298" y="3936416"/>
            <a:ext cx="2122945"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sz="1600" dirty="0"/>
              <a:t>Cumulative Distribution Function (CDF)</a:t>
            </a:r>
          </a:p>
        </p:txBody>
      </p:sp>
      <p:sp>
        <p:nvSpPr>
          <p:cNvPr id="32" name="Content Placeholder 2"/>
          <p:cNvSpPr txBox="1">
            <a:spLocks/>
          </p:cNvSpPr>
          <p:nvPr/>
        </p:nvSpPr>
        <p:spPr bwMode="auto">
          <a:xfrm>
            <a:off x="4821247" y="2988185"/>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Time</a:t>
            </a:r>
          </a:p>
        </p:txBody>
      </p:sp>
      <p:sp>
        <p:nvSpPr>
          <p:cNvPr id="33" name="Content Placeholder 2"/>
          <p:cNvSpPr txBox="1">
            <a:spLocks/>
          </p:cNvSpPr>
          <p:nvPr/>
        </p:nvSpPr>
        <p:spPr bwMode="auto">
          <a:xfrm>
            <a:off x="1363291" y="6479692"/>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Time</a:t>
            </a:r>
          </a:p>
        </p:txBody>
      </p:sp>
      <p:sp>
        <p:nvSpPr>
          <p:cNvPr id="34" name="Content Placeholder 2"/>
          <p:cNvSpPr txBox="1">
            <a:spLocks/>
          </p:cNvSpPr>
          <p:nvPr/>
        </p:nvSpPr>
        <p:spPr bwMode="auto">
          <a:xfrm>
            <a:off x="4379886" y="5647763"/>
            <a:ext cx="5467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Time</a:t>
            </a:r>
          </a:p>
        </p:txBody>
      </p:sp>
      <p:sp>
        <p:nvSpPr>
          <p:cNvPr id="35" name="Content Placeholder 2"/>
          <p:cNvSpPr txBox="1">
            <a:spLocks/>
          </p:cNvSpPr>
          <p:nvPr/>
        </p:nvSpPr>
        <p:spPr bwMode="auto">
          <a:xfrm rot="16200000">
            <a:off x="-110749" y="5696410"/>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Pressure</a:t>
            </a:r>
          </a:p>
        </p:txBody>
      </p:sp>
      <p:sp>
        <p:nvSpPr>
          <p:cNvPr id="36" name="Content Placeholder 2"/>
          <p:cNvSpPr txBox="1">
            <a:spLocks/>
          </p:cNvSpPr>
          <p:nvPr/>
        </p:nvSpPr>
        <p:spPr bwMode="auto">
          <a:xfrm rot="16200000">
            <a:off x="3052873" y="4876797"/>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Pressure</a:t>
            </a:r>
          </a:p>
        </p:txBody>
      </p:sp>
      <p:sp>
        <p:nvSpPr>
          <p:cNvPr id="37" name="Content Placeholder 2"/>
          <p:cNvSpPr txBox="1">
            <a:spLocks/>
          </p:cNvSpPr>
          <p:nvPr/>
        </p:nvSpPr>
        <p:spPr bwMode="auto">
          <a:xfrm rot="16200000">
            <a:off x="3587090" y="2151238"/>
            <a:ext cx="919690" cy="2897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pitchFamily="34" charset="-128"/>
                <a:cs typeface="ＭＳ Ｐゴシック" charset="0"/>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ea typeface="ＭＳ Ｐゴシック" pitchFamily="34" charset="-128"/>
                <a:cs typeface="ＭＳ Ｐゴシック" pitchFamily="34"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pitchFamily="34" charset="-128"/>
                <a:cs typeface="ＭＳ Ｐゴシック" pitchFamily="34"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FontTx/>
              <a:buNone/>
            </a:pPr>
            <a:r>
              <a:rPr lang="en-US" sz="1600" i="1" dirty="0"/>
              <a:t>Pressure</a:t>
            </a:r>
          </a:p>
        </p:txBody>
      </p:sp>
      <p:sp>
        <p:nvSpPr>
          <p:cNvPr id="38" name="TextBox 37"/>
          <p:cNvSpPr txBox="1"/>
          <p:nvPr/>
        </p:nvSpPr>
        <p:spPr>
          <a:xfrm>
            <a:off x="3195216" y="3251712"/>
            <a:ext cx="3489587" cy="584776"/>
          </a:xfrm>
          <a:prstGeom prst="rect">
            <a:avLst/>
          </a:prstGeom>
          <a:noFill/>
        </p:spPr>
        <p:txBody>
          <a:bodyPr wrap="square" rtlCol="0">
            <a:spAutoFit/>
          </a:bodyPr>
          <a:lstStyle/>
          <a:p>
            <a:pPr algn="ctr"/>
            <a:r>
              <a:rPr lang="en-US" sz="1600" i="1" dirty="0">
                <a:solidFill>
                  <a:srgbClr val="00B050"/>
                </a:solidFill>
                <a:latin typeface="Arial"/>
                <a:cs typeface="Arial"/>
              </a:rPr>
              <a:t>Stochastic system could not be fully controlled by the initial condition</a:t>
            </a:r>
          </a:p>
        </p:txBody>
      </p:sp>
      <p:sp>
        <p:nvSpPr>
          <p:cNvPr id="39" name="TextBox 38"/>
          <p:cNvSpPr txBox="1"/>
          <p:nvPr/>
        </p:nvSpPr>
        <p:spPr>
          <a:xfrm>
            <a:off x="-38653" y="1495131"/>
            <a:ext cx="3761354" cy="1938992"/>
          </a:xfrm>
          <a:prstGeom prst="rect">
            <a:avLst/>
          </a:prstGeom>
          <a:noFill/>
        </p:spPr>
        <p:txBody>
          <a:bodyPr wrap="square" rtlCol="0">
            <a:spAutoFit/>
          </a:bodyPr>
          <a:lstStyle/>
          <a:p>
            <a:pPr marL="285750" indent="-285750" algn="just">
              <a:buFont typeface="Arial" charset="0"/>
              <a:buChar char="•"/>
            </a:pPr>
            <a:r>
              <a:rPr lang="en-US" sz="1450" i="1" dirty="0">
                <a:latin typeface="Arial"/>
                <a:cs typeface="Arial"/>
              </a:rPr>
              <a:t>Sampling is decided beforehand for “control variables”</a:t>
            </a:r>
          </a:p>
          <a:p>
            <a:pPr marL="285750" indent="-285750" algn="just">
              <a:buFont typeface="Arial" charset="0"/>
              <a:buChar char="•"/>
            </a:pPr>
            <a:r>
              <a:rPr lang="en-US" sz="1450" i="1" dirty="0">
                <a:latin typeface="Arial"/>
                <a:cs typeface="Arial"/>
              </a:rPr>
              <a:t>the corresponding simulation is run only if the physics triggers the control variable</a:t>
            </a:r>
          </a:p>
          <a:p>
            <a:pPr marL="285750" indent="-285750" algn="just">
              <a:buFont typeface="Arial" charset="0"/>
              <a:buChar char="•"/>
            </a:pPr>
            <a:r>
              <a:rPr lang="en-US" sz="1450" i="1" dirty="0">
                <a:latin typeface="Arial"/>
                <a:cs typeface="Arial"/>
              </a:rPr>
              <a:t>DET can be used in a mixed fashion with any of the other sampler</a:t>
            </a:r>
          </a:p>
          <a:p>
            <a:pPr marL="285750" indent="-285750" algn="just">
              <a:buFont typeface="Arial"/>
              <a:buChar char="•"/>
            </a:pPr>
            <a:endParaRPr lang="en-US" sz="1450" i="1" dirty="0">
              <a:latin typeface="Arial"/>
              <a:cs typeface="Arial"/>
            </a:endParaRPr>
          </a:p>
        </p:txBody>
      </p:sp>
      <p:sp>
        <p:nvSpPr>
          <p:cNvPr id="40" name="TextBox 39"/>
          <p:cNvSpPr txBox="1"/>
          <p:nvPr/>
        </p:nvSpPr>
        <p:spPr>
          <a:xfrm>
            <a:off x="2989980" y="6160506"/>
            <a:ext cx="3814466" cy="584776"/>
          </a:xfrm>
          <a:prstGeom prst="rect">
            <a:avLst/>
          </a:prstGeom>
          <a:noFill/>
        </p:spPr>
        <p:txBody>
          <a:bodyPr wrap="square" rtlCol="0">
            <a:spAutoFit/>
          </a:bodyPr>
          <a:lstStyle/>
          <a:p>
            <a:pPr marL="285750" indent="-285750" algn="just">
              <a:buFont typeface="Arial"/>
              <a:buChar char="•"/>
            </a:pPr>
            <a:r>
              <a:rPr lang="en-US" sz="1600" i="1" dirty="0">
                <a:solidFill>
                  <a:schemeClr val="accent6"/>
                </a:solidFill>
                <a:latin typeface="Arial"/>
                <a:cs typeface="Arial"/>
              </a:rPr>
              <a:t>DET available with RELAP5-3D, MAAP, RELAP-7</a:t>
            </a:r>
          </a:p>
        </p:txBody>
      </p:sp>
    </p:spTree>
    <p:extLst>
      <p:ext uri="{BB962C8B-B14F-4D97-AF65-F5344CB8AC3E}">
        <p14:creationId xmlns:p14="http://schemas.microsoft.com/office/powerpoint/2010/main" val="2191279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Reliability Surfaces</a:t>
            </a:r>
          </a:p>
        </p:txBody>
      </p:sp>
      <p:pic>
        <p:nvPicPr>
          <p:cNvPr id="4" name="Picture 3" descr="limitSurfPlot_scatter-scatter.pdf"/>
          <p:cNvPicPr>
            <a:picLocks noChangeAspect="1"/>
          </p:cNvPicPr>
          <p:nvPr/>
        </p:nvPicPr>
        <p:blipFill>
          <a:blip r:embed="rId2">
            <a:extLst>
              <a:ext uri="{28A0092B-C50C-407E-A947-70E740481C1C}">
                <a14:useLocalDpi xmlns:a14="http://schemas.microsoft.com/office/drawing/2010/main" val="0"/>
              </a:ext>
            </a:extLst>
          </a:blip>
          <a:srcRect l="4666" t="4884" r="7603" b="2464"/>
          <a:stretch>
            <a:fillRect/>
          </a:stretch>
        </p:blipFill>
        <p:spPr bwMode="auto">
          <a:xfrm>
            <a:off x="1777042" y="1794384"/>
            <a:ext cx="6172200" cy="4891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18"/>
          <p:cNvSpPr txBox="1">
            <a:spLocks noChangeArrowheads="1"/>
          </p:cNvSpPr>
          <p:nvPr/>
        </p:nvSpPr>
        <p:spPr bwMode="auto">
          <a:xfrm>
            <a:off x="4217658" y="4097846"/>
            <a:ext cx="23971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High Risk Direction</a:t>
            </a:r>
          </a:p>
        </p:txBody>
      </p:sp>
      <p:cxnSp>
        <p:nvCxnSpPr>
          <p:cNvPr id="6" name="Straight Arrow Connector 5"/>
          <p:cNvCxnSpPr>
            <a:cxnSpLocks noChangeShapeType="1"/>
          </p:cNvCxnSpPr>
          <p:nvPr/>
        </p:nvCxnSpPr>
        <p:spPr bwMode="auto">
          <a:xfrm flipV="1">
            <a:off x="3769983" y="4435984"/>
            <a:ext cx="996950" cy="5080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7" name="Straight Arrow Connector 6"/>
          <p:cNvCxnSpPr>
            <a:cxnSpLocks noChangeShapeType="1"/>
          </p:cNvCxnSpPr>
          <p:nvPr/>
        </p:nvCxnSpPr>
        <p:spPr bwMode="auto">
          <a:xfrm flipH="1" flipV="1">
            <a:off x="3179433" y="3718434"/>
            <a:ext cx="590550" cy="125095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8" name="TextBox 7"/>
          <p:cNvSpPr txBox="1">
            <a:spLocks noChangeArrowheads="1"/>
          </p:cNvSpPr>
          <p:nvPr/>
        </p:nvSpPr>
        <p:spPr bwMode="auto">
          <a:xfrm>
            <a:off x="2476171" y="4943984"/>
            <a:ext cx="1404937" cy="585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Risk Neutral Direction</a:t>
            </a:r>
          </a:p>
        </p:txBody>
      </p:sp>
      <p:sp>
        <p:nvSpPr>
          <p:cNvPr id="9" name="TextBox 8"/>
          <p:cNvSpPr txBox="1"/>
          <p:nvPr/>
        </p:nvSpPr>
        <p:spPr>
          <a:xfrm>
            <a:off x="3790621" y="2908809"/>
            <a:ext cx="2798762" cy="708025"/>
          </a:xfrm>
          <a:prstGeom prst="rect">
            <a:avLst/>
          </a:prstGeom>
          <a:noFill/>
        </p:spPr>
        <p:txBody>
          <a:bodyPr>
            <a:spAutoFit/>
          </a:bodyPr>
          <a:lstStyle/>
          <a:p>
            <a:pPr>
              <a:defRPr/>
            </a:pPr>
            <a:r>
              <a:rPr lang="en-US" sz="2000" b="1" i="1" dirty="0">
                <a:solidFill>
                  <a:srgbClr val="262699"/>
                </a:solidFill>
                <a:latin typeface="+mj-lt"/>
              </a:rPr>
              <a:t>Trying to avoid high temperature regions</a:t>
            </a:r>
          </a:p>
        </p:txBody>
      </p:sp>
      <p:sp>
        <p:nvSpPr>
          <p:cNvPr id="11" name="TextBox 18"/>
          <p:cNvSpPr txBox="1">
            <a:spLocks noChangeArrowheads="1"/>
          </p:cNvSpPr>
          <p:nvPr/>
        </p:nvSpPr>
        <p:spPr bwMode="auto">
          <a:xfrm>
            <a:off x="5252708" y="4651884"/>
            <a:ext cx="2644775" cy="585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800000"/>
                </a:solidFill>
              </a:rPr>
              <a:t>Excessive Temperature Region</a:t>
            </a:r>
          </a:p>
        </p:txBody>
      </p:sp>
    </p:spTree>
    <p:extLst>
      <p:ext uri="{BB962C8B-B14F-4D97-AF65-F5344CB8AC3E}">
        <p14:creationId xmlns:p14="http://schemas.microsoft.com/office/powerpoint/2010/main" val="3314190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Limit Surface (Reliability Surface) Search</a:t>
            </a:r>
          </a:p>
        </p:txBody>
      </p:sp>
      <p:sp>
        <p:nvSpPr>
          <p:cNvPr id="3" name="Content Placeholder 2"/>
          <p:cNvSpPr>
            <a:spLocks noGrp="1"/>
          </p:cNvSpPr>
          <p:nvPr>
            <p:ph idx="1"/>
          </p:nvPr>
        </p:nvSpPr>
        <p:spPr>
          <a:xfrm>
            <a:off x="163514" y="1401603"/>
            <a:ext cx="6059246" cy="5394853"/>
          </a:xfrm>
        </p:spPr>
        <p:txBody>
          <a:bodyPr/>
          <a:lstStyle/>
          <a:p>
            <a:r>
              <a:rPr lang="en-US" sz="1800" dirty="0"/>
              <a:t>Algorithm for </a:t>
            </a:r>
            <a:r>
              <a:rPr lang="en-US" sz="1800" b="1" dirty="0"/>
              <a:t>LSS</a:t>
            </a:r>
            <a:endParaRPr lang="en-US" sz="1600" dirty="0"/>
          </a:p>
          <a:p>
            <a:pPr lvl="1"/>
            <a:r>
              <a:rPr lang="en-US" sz="1600" dirty="0"/>
              <a:t>Reduce the complexity of the problem</a:t>
            </a:r>
          </a:p>
          <a:p>
            <a:pPr lvl="1"/>
            <a:r>
              <a:rPr lang="en-US" sz="1600" dirty="0"/>
              <a:t>Set of equations are </a:t>
            </a:r>
            <a:r>
              <a:rPr lang="en-US" sz="1600" b="1" dirty="0"/>
              <a:t>trained</a:t>
            </a:r>
            <a:r>
              <a:rPr lang="en-US" sz="1600" dirty="0"/>
              <a:t> to approximate the original model</a:t>
            </a:r>
          </a:p>
          <a:p>
            <a:pPr lvl="1"/>
            <a:r>
              <a:rPr lang="en-US" sz="1600" dirty="0"/>
              <a:t>Computationally faster</a:t>
            </a:r>
          </a:p>
          <a:p>
            <a:pPr lvl="1"/>
            <a:r>
              <a:rPr lang="en-US" sz="1600" dirty="0"/>
              <a:t>Use of ROM for predicting where further input space exploration is more informative</a:t>
            </a:r>
          </a:p>
          <a:p>
            <a:pPr lvl="1"/>
            <a:r>
              <a:rPr lang="en-US" sz="1600" dirty="0"/>
              <a:t>Use new info for updating ROM (iterative process) </a:t>
            </a:r>
          </a:p>
          <a:p>
            <a:r>
              <a:rPr lang="en-US" sz="1800" dirty="0">
                <a:solidFill>
                  <a:srgbClr val="000000"/>
                </a:solidFill>
              </a:rPr>
              <a:t>Algorithm steps:</a:t>
            </a:r>
            <a:endParaRPr lang="en-US" sz="1600" dirty="0">
              <a:latin typeface="Arial" charset="0"/>
            </a:endParaRPr>
          </a:p>
          <a:p>
            <a:pPr marL="796925" lvl="1" indent="-342900">
              <a:buFont typeface="+mj-lt"/>
              <a:buAutoNum type="arabicParenR"/>
            </a:pPr>
            <a:r>
              <a:rPr lang="en-US" sz="1600" dirty="0">
                <a:latin typeface="Arial" charset="0"/>
              </a:rPr>
              <a:t>Training ROM using high-fidelity code (e.g. RELAP5-3D) on initial</a:t>
            </a:r>
            <a:r>
              <a:rPr lang="en-US" sz="1600" i="1" dirty="0">
                <a:solidFill>
                  <a:srgbClr val="000090"/>
                </a:solidFill>
                <a:latin typeface="Arial" charset="0"/>
              </a:rPr>
              <a:t> low number of sampled points</a:t>
            </a:r>
          </a:p>
          <a:p>
            <a:pPr marL="796925" lvl="1" indent="-342900">
              <a:buFont typeface="+mj-lt"/>
              <a:buAutoNum type="arabicParenR"/>
            </a:pPr>
            <a:r>
              <a:rPr lang="en-US" sz="1600" dirty="0">
                <a:latin typeface="Arial" charset="0"/>
              </a:rPr>
              <a:t>A fine grid (failure/success points) is generated using the trained ROM</a:t>
            </a:r>
          </a:p>
          <a:p>
            <a:pPr marL="796925" lvl="1" indent="-342900">
              <a:buFont typeface="+mj-lt"/>
              <a:buAutoNum type="arabicParenR"/>
            </a:pPr>
            <a:r>
              <a:rPr lang="en-US" sz="1600" dirty="0">
                <a:latin typeface="Arial" charset="0"/>
              </a:rPr>
              <a:t>LS is identified by the location of transition between failure/success</a:t>
            </a:r>
          </a:p>
          <a:p>
            <a:pPr marL="796925" lvl="1" indent="-342900">
              <a:buFont typeface="+mj-lt"/>
              <a:buAutoNum type="arabicParenR"/>
            </a:pPr>
            <a:r>
              <a:rPr lang="en-US" sz="1600" dirty="0">
                <a:latin typeface="Arial" charset="0"/>
              </a:rPr>
              <a:t>A new point (the farthest point from any other point already tested) is chosen </a:t>
            </a:r>
            <a:r>
              <a:rPr lang="en-US" sz="1600" dirty="0">
                <a:latin typeface="Arial" charset="0"/>
                <a:sym typeface="Wingdings"/>
              </a:rPr>
              <a:t> re run the high-fidelity code </a:t>
            </a:r>
            <a:r>
              <a:rPr lang="en-US" sz="1600" dirty="0">
                <a:latin typeface="Arial" charset="0"/>
              </a:rPr>
              <a:t>to increase the training set</a:t>
            </a:r>
          </a:p>
          <a:p>
            <a:pPr marL="796925" lvl="1" indent="-342900">
              <a:buFont typeface="+mj-lt"/>
              <a:buAutoNum type="arabicParenR"/>
            </a:pPr>
            <a:r>
              <a:rPr lang="en-US" sz="1600" i="1" dirty="0">
                <a:solidFill>
                  <a:srgbClr val="000090"/>
                </a:solidFill>
                <a:latin typeface="Arial" charset="0"/>
              </a:rPr>
              <a:t>Convergence test</a:t>
            </a:r>
            <a:r>
              <a:rPr lang="en-US" sz="1600" dirty="0">
                <a:latin typeface="Arial" charset="0"/>
              </a:rPr>
              <a:t>: the predicted LS does not change from an iteration and the other (persistence)</a:t>
            </a:r>
          </a:p>
          <a:p>
            <a:pPr marL="796925" lvl="1" indent="-342900">
              <a:buFont typeface="+mj-lt"/>
              <a:buAutoNum type="arabicParenR"/>
            </a:pPr>
            <a:r>
              <a:rPr lang="en-US" sz="1600" dirty="0">
                <a:latin typeface="Arial" charset="0"/>
              </a:rPr>
              <a:t>Process starts back from point 2 until the limit surface does not change anymore</a:t>
            </a:r>
          </a:p>
        </p:txBody>
      </p:sp>
      <p:grpSp>
        <p:nvGrpSpPr>
          <p:cNvPr id="80" name="Group 79"/>
          <p:cNvGrpSpPr/>
          <p:nvPr/>
        </p:nvGrpSpPr>
        <p:grpSpPr>
          <a:xfrm>
            <a:off x="5789921" y="2372773"/>
            <a:ext cx="3285067" cy="2570163"/>
            <a:chOff x="5248378" y="1571625"/>
            <a:chExt cx="3819422" cy="4960938"/>
          </a:xfrm>
        </p:grpSpPr>
        <p:cxnSp>
          <p:nvCxnSpPr>
            <p:cNvPr id="81" name="Straight Connector 5"/>
            <p:cNvCxnSpPr>
              <a:cxnSpLocks noChangeShapeType="1"/>
            </p:cNvCxnSpPr>
            <p:nvPr/>
          </p:nvCxnSpPr>
          <p:spPr bwMode="auto">
            <a:xfrm>
              <a:off x="5894388" y="2292350"/>
              <a:ext cx="302736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2" name="Straight Connector 6"/>
            <p:cNvCxnSpPr>
              <a:cxnSpLocks noChangeShapeType="1"/>
            </p:cNvCxnSpPr>
            <p:nvPr/>
          </p:nvCxnSpPr>
          <p:spPr bwMode="auto">
            <a:xfrm>
              <a:off x="5894388" y="3032125"/>
              <a:ext cx="302736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3" name="Straight Connector 7"/>
            <p:cNvCxnSpPr>
              <a:cxnSpLocks noChangeShapeType="1"/>
            </p:cNvCxnSpPr>
            <p:nvPr/>
          </p:nvCxnSpPr>
          <p:spPr bwMode="auto">
            <a:xfrm>
              <a:off x="5921375" y="3813175"/>
              <a:ext cx="3027363"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4" name="Straight Connector 8"/>
            <p:cNvCxnSpPr>
              <a:cxnSpLocks noChangeShapeType="1"/>
            </p:cNvCxnSpPr>
            <p:nvPr/>
          </p:nvCxnSpPr>
          <p:spPr bwMode="auto">
            <a:xfrm>
              <a:off x="5921375" y="4627563"/>
              <a:ext cx="3027363"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5" name="Straight Connector 9"/>
            <p:cNvCxnSpPr>
              <a:cxnSpLocks noChangeShapeType="1"/>
            </p:cNvCxnSpPr>
            <p:nvPr/>
          </p:nvCxnSpPr>
          <p:spPr bwMode="auto">
            <a:xfrm flipV="1">
              <a:off x="6496050" y="1949450"/>
              <a:ext cx="0" cy="30464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6" name="Straight Connector 12"/>
            <p:cNvCxnSpPr>
              <a:cxnSpLocks noChangeShapeType="1"/>
            </p:cNvCxnSpPr>
            <p:nvPr/>
          </p:nvCxnSpPr>
          <p:spPr bwMode="auto">
            <a:xfrm flipV="1">
              <a:off x="7478713" y="1949450"/>
              <a:ext cx="0" cy="30464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7" name="Straight Connector 13"/>
            <p:cNvCxnSpPr>
              <a:cxnSpLocks noChangeShapeType="1"/>
            </p:cNvCxnSpPr>
            <p:nvPr/>
          </p:nvCxnSpPr>
          <p:spPr bwMode="auto">
            <a:xfrm flipV="1">
              <a:off x="8478838" y="1949450"/>
              <a:ext cx="0" cy="30464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88" name="Oval 14"/>
            <p:cNvSpPr>
              <a:spLocks noChangeArrowheads="1"/>
            </p:cNvSpPr>
            <p:nvPr/>
          </p:nvSpPr>
          <p:spPr bwMode="auto">
            <a:xfrm>
              <a:off x="8380413" y="4491038"/>
              <a:ext cx="234950"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89" name="Oval 15"/>
            <p:cNvSpPr>
              <a:spLocks noChangeArrowheads="1"/>
            </p:cNvSpPr>
            <p:nvPr/>
          </p:nvSpPr>
          <p:spPr bwMode="auto">
            <a:xfrm>
              <a:off x="8361363" y="2890838"/>
              <a:ext cx="234950"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0" name="Oval 16"/>
            <p:cNvSpPr>
              <a:spLocks noChangeArrowheads="1"/>
            </p:cNvSpPr>
            <p:nvPr/>
          </p:nvSpPr>
          <p:spPr bwMode="auto">
            <a:xfrm>
              <a:off x="6372225" y="3700463"/>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1" name="Oval 17"/>
            <p:cNvSpPr>
              <a:spLocks noChangeArrowheads="1"/>
            </p:cNvSpPr>
            <p:nvPr/>
          </p:nvSpPr>
          <p:spPr bwMode="auto">
            <a:xfrm>
              <a:off x="7356475" y="3671888"/>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2" name="Oval 18"/>
            <p:cNvSpPr>
              <a:spLocks noChangeArrowheads="1"/>
            </p:cNvSpPr>
            <p:nvPr/>
          </p:nvSpPr>
          <p:spPr bwMode="auto">
            <a:xfrm>
              <a:off x="8361363" y="3671888"/>
              <a:ext cx="234950"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3" name="Oval 19"/>
            <p:cNvSpPr>
              <a:spLocks noChangeArrowheads="1"/>
            </p:cNvSpPr>
            <p:nvPr/>
          </p:nvSpPr>
          <p:spPr bwMode="auto">
            <a:xfrm>
              <a:off x="6378575" y="4486275"/>
              <a:ext cx="234950" cy="282575"/>
            </a:xfrm>
            <a:prstGeom prst="ellipse">
              <a:avLst/>
            </a:prstGeom>
            <a:solidFill>
              <a:srgbClr val="660066"/>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4" name="Oval 20"/>
            <p:cNvSpPr>
              <a:spLocks noChangeArrowheads="1"/>
            </p:cNvSpPr>
            <p:nvPr/>
          </p:nvSpPr>
          <p:spPr bwMode="auto">
            <a:xfrm>
              <a:off x="7361238" y="4483100"/>
              <a:ext cx="236537" cy="282575"/>
            </a:xfrm>
            <a:prstGeom prst="ellipse">
              <a:avLst/>
            </a:prstGeom>
            <a:solidFill>
              <a:schemeClr val="accent2"/>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5" name="Oval 21"/>
            <p:cNvSpPr>
              <a:spLocks noChangeArrowheads="1"/>
            </p:cNvSpPr>
            <p:nvPr/>
          </p:nvSpPr>
          <p:spPr bwMode="auto">
            <a:xfrm>
              <a:off x="6372225" y="2863850"/>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6" name="Oval 22"/>
            <p:cNvSpPr>
              <a:spLocks noChangeArrowheads="1"/>
            </p:cNvSpPr>
            <p:nvPr/>
          </p:nvSpPr>
          <p:spPr bwMode="auto">
            <a:xfrm>
              <a:off x="7356475" y="2890838"/>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7" name="Oval 23"/>
            <p:cNvSpPr>
              <a:spLocks noChangeArrowheads="1"/>
            </p:cNvSpPr>
            <p:nvPr/>
          </p:nvSpPr>
          <p:spPr bwMode="auto">
            <a:xfrm>
              <a:off x="7326313" y="2151063"/>
              <a:ext cx="236537" cy="284162"/>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8" name="Oval 24"/>
            <p:cNvSpPr>
              <a:spLocks noChangeArrowheads="1"/>
            </p:cNvSpPr>
            <p:nvPr/>
          </p:nvSpPr>
          <p:spPr bwMode="auto">
            <a:xfrm>
              <a:off x="8361363" y="2151063"/>
              <a:ext cx="234950" cy="284162"/>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99" name="Oval 26"/>
            <p:cNvSpPr>
              <a:spLocks noChangeArrowheads="1"/>
            </p:cNvSpPr>
            <p:nvPr/>
          </p:nvSpPr>
          <p:spPr bwMode="auto">
            <a:xfrm>
              <a:off x="6378575" y="2166938"/>
              <a:ext cx="234950" cy="282575"/>
            </a:xfrm>
            <a:prstGeom prst="ellipse">
              <a:avLst/>
            </a:prstGeom>
            <a:solidFill>
              <a:srgbClr val="FF0000"/>
            </a:solidFill>
            <a:ln w="9525">
              <a:solidFill>
                <a:schemeClr val="tx1"/>
              </a:solid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cxnSp>
          <p:nvCxnSpPr>
            <p:cNvPr id="100" name="Straight Connector 31"/>
            <p:cNvCxnSpPr>
              <a:cxnSpLocks noChangeShapeType="1"/>
            </p:cNvCxnSpPr>
            <p:nvPr/>
          </p:nvCxnSpPr>
          <p:spPr bwMode="auto">
            <a:xfrm flipH="1">
              <a:off x="7915275" y="2527300"/>
              <a:ext cx="903288" cy="366713"/>
            </a:xfrm>
            <a:prstGeom prst="line">
              <a:avLst/>
            </a:prstGeom>
            <a:noFill/>
            <a:ln w="76200">
              <a:solidFill>
                <a:srgbClr val="008000"/>
              </a:solidFill>
              <a:round/>
              <a:headEnd/>
              <a:tailEnd/>
            </a:ln>
            <a:extLst>
              <a:ext uri="{909E8E84-426E-40dd-AFC4-6F175D3DCCD1}">
                <a14:hiddenFill xmlns:a14="http://schemas.microsoft.com/office/drawing/2010/main" xmlns="">
                  <a:noFill/>
                </a14:hiddenFill>
              </a:ext>
            </a:extLst>
          </p:spPr>
        </p:cxnSp>
        <p:cxnSp>
          <p:nvCxnSpPr>
            <p:cNvPr id="101" name="Straight Connector 32"/>
            <p:cNvCxnSpPr>
              <a:cxnSpLocks noChangeShapeType="1"/>
            </p:cNvCxnSpPr>
            <p:nvPr/>
          </p:nvCxnSpPr>
          <p:spPr bwMode="auto">
            <a:xfrm>
              <a:off x="6956425" y="4325938"/>
              <a:ext cx="0" cy="1200150"/>
            </a:xfrm>
            <a:prstGeom prst="line">
              <a:avLst/>
            </a:prstGeom>
            <a:noFill/>
            <a:ln w="76200">
              <a:solidFill>
                <a:srgbClr val="008000"/>
              </a:solidFill>
              <a:round/>
              <a:headEnd/>
              <a:tailEnd/>
            </a:ln>
            <a:extLst>
              <a:ext uri="{909E8E84-426E-40dd-AFC4-6F175D3DCCD1}">
                <a14:hiddenFill xmlns:a14="http://schemas.microsoft.com/office/drawing/2010/main" xmlns="">
                  <a:noFill/>
                </a14:hiddenFill>
              </a:ext>
            </a:extLst>
          </p:spPr>
        </p:cxnSp>
        <p:cxnSp>
          <p:nvCxnSpPr>
            <p:cNvPr id="102" name="Straight Connector 33"/>
            <p:cNvCxnSpPr>
              <a:cxnSpLocks noChangeShapeType="1"/>
            </p:cNvCxnSpPr>
            <p:nvPr/>
          </p:nvCxnSpPr>
          <p:spPr bwMode="auto">
            <a:xfrm flipH="1">
              <a:off x="6916738" y="4154488"/>
              <a:ext cx="1023937" cy="192087"/>
            </a:xfrm>
            <a:prstGeom prst="line">
              <a:avLst/>
            </a:prstGeom>
            <a:noFill/>
            <a:ln w="76200">
              <a:solidFill>
                <a:srgbClr val="008000"/>
              </a:solidFill>
              <a:round/>
              <a:headEnd/>
              <a:tailEnd/>
            </a:ln>
            <a:extLst>
              <a:ext uri="{909E8E84-426E-40dd-AFC4-6F175D3DCCD1}">
                <a14:hiddenFill xmlns:a14="http://schemas.microsoft.com/office/drawing/2010/main" xmlns="">
                  <a:noFill/>
                </a14:hiddenFill>
              </a:ext>
            </a:extLst>
          </p:spPr>
        </p:cxnSp>
        <p:cxnSp>
          <p:nvCxnSpPr>
            <p:cNvPr id="103" name="Straight Connector 34"/>
            <p:cNvCxnSpPr>
              <a:cxnSpLocks noChangeShapeType="1"/>
            </p:cNvCxnSpPr>
            <p:nvPr/>
          </p:nvCxnSpPr>
          <p:spPr bwMode="auto">
            <a:xfrm flipV="1">
              <a:off x="7915275" y="2863850"/>
              <a:ext cx="0" cy="1309688"/>
            </a:xfrm>
            <a:prstGeom prst="line">
              <a:avLst/>
            </a:prstGeom>
            <a:noFill/>
            <a:ln w="76200">
              <a:solidFill>
                <a:srgbClr val="008000"/>
              </a:solidFill>
              <a:round/>
              <a:headEnd/>
              <a:tailEnd/>
            </a:ln>
            <a:extLst>
              <a:ext uri="{909E8E84-426E-40dd-AFC4-6F175D3DCCD1}">
                <a14:hiddenFill xmlns:a14="http://schemas.microsoft.com/office/drawing/2010/main" xmlns="">
                  <a:noFill/>
                </a14:hiddenFill>
              </a:ext>
            </a:extLst>
          </p:spPr>
        </p:cxnSp>
        <p:sp>
          <p:nvSpPr>
            <p:cNvPr id="104" name="Content Placeholder 2"/>
            <p:cNvSpPr txBox="1">
              <a:spLocks/>
            </p:cNvSpPr>
            <p:nvPr/>
          </p:nvSpPr>
          <p:spPr bwMode="auto">
            <a:xfrm>
              <a:off x="6167438" y="5618163"/>
              <a:ext cx="1577975"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600" i="1" dirty="0">
                  <a:solidFill>
                    <a:srgbClr val="000090"/>
                  </a:solidFill>
                </a:rPr>
                <a:t>Limit Surface</a:t>
              </a:r>
            </a:p>
          </p:txBody>
        </p:sp>
        <p:sp>
          <p:nvSpPr>
            <p:cNvPr id="105" name="Oval 4"/>
            <p:cNvSpPr>
              <a:spLocks noChangeArrowheads="1"/>
            </p:cNvSpPr>
            <p:nvPr/>
          </p:nvSpPr>
          <p:spPr bwMode="auto">
            <a:xfrm>
              <a:off x="6834188" y="2619375"/>
              <a:ext cx="563562" cy="620713"/>
            </a:xfrm>
            <a:prstGeom prst="ellipse">
              <a:avLst/>
            </a:pr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106" name="Oval 35"/>
            <p:cNvSpPr>
              <a:spLocks noChangeArrowheads="1"/>
            </p:cNvSpPr>
            <p:nvPr/>
          </p:nvSpPr>
          <p:spPr bwMode="auto">
            <a:xfrm>
              <a:off x="8504238" y="4257675"/>
              <a:ext cx="563562" cy="619125"/>
            </a:xfrm>
            <a:prstGeom prst="ellipse">
              <a:avLst/>
            </a:prstGeom>
            <a:solidFill>
              <a:srgbClr val="4EFF61"/>
            </a:solidFill>
            <a:ln w="38100">
              <a:noFill/>
              <a:round/>
              <a:headEnd/>
              <a:tailEnd/>
            </a:ln>
          </p:spPr>
          <p:txBody>
            <a:bodyPr/>
            <a:lstStyle/>
            <a:p>
              <a:pPr defTabSz="914400" eaLnBrk="0" fontAlgn="base" hangingPunct="0">
                <a:spcBef>
                  <a:spcPct val="0"/>
                </a:spcBef>
                <a:spcAft>
                  <a:spcPct val="0"/>
                </a:spcAft>
              </a:pPr>
              <a:endParaRPr lang="en-US" sz="2400">
                <a:solidFill>
                  <a:srgbClr val="000000"/>
                </a:solidFill>
                <a:latin typeface="Times New Roman" pitchFamily="18" charset="0"/>
              </a:endParaRPr>
            </a:p>
          </p:txBody>
        </p:sp>
        <p:sp>
          <p:nvSpPr>
            <p:cNvPr id="107" name="Content Placeholder 2"/>
            <p:cNvSpPr txBox="1">
              <a:spLocks/>
            </p:cNvSpPr>
            <p:nvPr/>
          </p:nvSpPr>
          <p:spPr bwMode="auto">
            <a:xfrm>
              <a:off x="8010525" y="1571625"/>
              <a:ext cx="9366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400" b="1" dirty="0">
                  <a:solidFill>
                    <a:srgbClr val="000090"/>
                  </a:solidFill>
                </a:rPr>
                <a:t>FAILURE</a:t>
              </a:r>
            </a:p>
          </p:txBody>
        </p:sp>
        <p:cxnSp>
          <p:nvCxnSpPr>
            <p:cNvPr id="108" name="Straight Arrow Connector 37"/>
            <p:cNvCxnSpPr>
              <a:cxnSpLocks noChangeShapeType="1"/>
              <a:endCxn id="105" idx="7"/>
            </p:cNvCxnSpPr>
            <p:nvPr/>
          </p:nvCxnSpPr>
          <p:spPr bwMode="auto">
            <a:xfrm flipH="1">
              <a:off x="7315200" y="1949450"/>
              <a:ext cx="695325" cy="76041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sp>
          <p:nvSpPr>
            <p:cNvPr id="109" name="Content Placeholder 2"/>
            <p:cNvSpPr txBox="1">
              <a:spLocks/>
            </p:cNvSpPr>
            <p:nvPr/>
          </p:nvSpPr>
          <p:spPr bwMode="auto">
            <a:xfrm>
              <a:off x="7915275" y="5641975"/>
              <a:ext cx="1054100"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400" b="1" dirty="0">
                  <a:solidFill>
                    <a:srgbClr val="000090"/>
                  </a:solidFill>
                </a:rPr>
                <a:t>SUCCESS</a:t>
              </a:r>
            </a:p>
          </p:txBody>
        </p:sp>
        <p:cxnSp>
          <p:nvCxnSpPr>
            <p:cNvPr id="110" name="Straight Arrow Connector 39"/>
            <p:cNvCxnSpPr>
              <a:cxnSpLocks noChangeShapeType="1"/>
              <a:stCxn id="109" idx="0"/>
            </p:cNvCxnSpPr>
            <p:nvPr/>
          </p:nvCxnSpPr>
          <p:spPr bwMode="auto">
            <a:xfrm flipV="1">
              <a:off x="8442325" y="4995863"/>
              <a:ext cx="173038" cy="646112"/>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sp>
          <p:nvSpPr>
            <p:cNvPr id="111" name="Content Placeholder 2"/>
            <p:cNvSpPr txBox="1">
              <a:spLocks/>
            </p:cNvSpPr>
            <p:nvPr/>
          </p:nvSpPr>
          <p:spPr bwMode="auto">
            <a:xfrm>
              <a:off x="5248378" y="6122987"/>
              <a:ext cx="1222375" cy="409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lnSpc>
                  <a:spcPct val="85000"/>
                </a:lnSpc>
                <a:spcBef>
                  <a:spcPct val="40000"/>
                </a:spcBef>
                <a:spcAft>
                  <a:spcPct val="0"/>
                </a:spcAft>
                <a:buClr>
                  <a:srgbClr val="FF6600"/>
                </a:buClr>
              </a:pPr>
              <a:r>
                <a:rPr lang="en-US" sz="1400" dirty="0">
                  <a:solidFill>
                    <a:srgbClr val="000090"/>
                  </a:solidFill>
                </a:rPr>
                <a:t>Next point</a:t>
              </a:r>
            </a:p>
          </p:txBody>
        </p:sp>
        <p:cxnSp>
          <p:nvCxnSpPr>
            <p:cNvPr id="112" name="Straight Arrow Connector 42"/>
            <p:cNvCxnSpPr>
              <a:cxnSpLocks noChangeShapeType="1"/>
              <a:stCxn id="111" idx="0"/>
              <a:endCxn id="93" idx="3"/>
            </p:cNvCxnSpPr>
            <p:nvPr/>
          </p:nvCxnSpPr>
          <p:spPr bwMode="auto">
            <a:xfrm flipV="1">
              <a:off x="5859566" y="4727467"/>
              <a:ext cx="553417" cy="1395520"/>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sp>
          <p:nvSpPr>
            <p:cNvPr id="113" name="Multiply 112"/>
            <p:cNvSpPr/>
            <p:nvPr/>
          </p:nvSpPr>
          <p:spPr>
            <a:xfrm>
              <a:off x="6781800" y="2590800"/>
              <a:ext cx="641350" cy="642937"/>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Arial"/>
              </a:endParaRPr>
            </a:p>
          </p:txBody>
        </p:sp>
      </p:grpSp>
    </p:spTree>
    <p:extLst>
      <p:ext uri="{BB962C8B-B14F-4D97-AF65-F5344CB8AC3E}">
        <p14:creationId xmlns:p14="http://schemas.microsoft.com/office/powerpoint/2010/main" val="2837201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3" y="1659152"/>
            <a:ext cx="8231187" cy="2217926"/>
          </a:xfrm>
        </p:spPr>
        <p:txBody>
          <a:bodyPr/>
          <a:lstStyle/>
          <a:p>
            <a:pPr algn="just"/>
            <a:r>
              <a:rPr lang="en-US" dirty="0"/>
              <a:t>Limit surface has a pure deterministic information</a:t>
            </a:r>
          </a:p>
          <a:p>
            <a:pPr marL="0" indent="0" algn="just">
              <a:buNone/>
            </a:pPr>
            <a:endParaRPr lang="en-US" dirty="0"/>
          </a:p>
          <a:p>
            <a:pPr algn="just"/>
            <a:r>
              <a:rPr lang="en-US" dirty="0"/>
              <a:t>Probabilistic information is contained in the integral within the limit surface weighted by the set of distributions</a:t>
            </a:r>
            <a:endParaRPr lang="en-US" dirty="0">
              <a:solidFill>
                <a:srgbClr val="000000"/>
              </a:solidFill>
            </a:endParaRPr>
          </a:p>
          <a:p>
            <a:pPr algn="just"/>
            <a:endParaRPr lang="en-US" dirty="0"/>
          </a:p>
          <a:p>
            <a:pPr algn="just"/>
            <a:r>
              <a:rPr lang="en-US" dirty="0"/>
              <a:t>For a new set of distributions the integral needs to be recalculated but the limit surface is unchanged</a:t>
            </a:r>
          </a:p>
          <a:p>
            <a:pPr algn="just"/>
            <a:endParaRPr lang="en-US" dirty="0"/>
          </a:p>
        </p:txBody>
      </p:sp>
      <p:sp>
        <p:nvSpPr>
          <p:cNvPr id="4" name="Slide Number Placeholder 3"/>
          <p:cNvSpPr>
            <a:spLocks noGrp="1"/>
          </p:cNvSpPr>
          <p:nvPr>
            <p:ph type="sldNum" sz="quarter" idx="11"/>
          </p:nvPr>
        </p:nvSpPr>
        <p:spPr/>
        <p:txBody>
          <a:bodyPr/>
          <a:lstStyle/>
          <a:p>
            <a:fld id="{4B4332F1-BAE3-4172-AA6D-91F763B329EF}" type="slidenum">
              <a:rPr lang="en-US" smtClean="0"/>
              <a:pPr/>
              <a:t>14</a:t>
            </a:fld>
            <a:endParaRPr lang="en-US"/>
          </a:p>
        </p:txBody>
      </p:sp>
      <p:sp>
        <p:nvSpPr>
          <p:cNvPr id="7" name="Rectangle 2"/>
          <p:cNvSpPr>
            <a:spLocks noGrp="1" noChangeArrowheads="1"/>
          </p:cNvSpPr>
          <p:nvPr>
            <p:ph type="title"/>
          </p:nvPr>
        </p:nvSpPr>
        <p:spPr>
          <a:xfrm>
            <a:off x="455613" y="1004888"/>
            <a:ext cx="8231187" cy="377026"/>
          </a:xfrm>
        </p:spPr>
        <p:txBody>
          <a:bodyPr/>
          <a:lstStyle/>
          <a:p>
            <a:r>
              <a:rPr lang="en-US" b="0" dirty="0"/>
              <a:t>Failure Probability Calculation From LS</a:t>
            </a:r>
          </a:p>
        </p:txBody>
      </p:sp>
      <p:pic>
        <p:nvPicPr>
          <p:cNvPr id="9" name="Picture 8"/>
          <p:cNvPicPr>
            <a:picLocks noChangeAspect="1"/>
          </p:cNvPicPr>
          <p:nvPr/>
        </p:nvPicPr>
        <p:blipFill>
          <a:blip r:embed="rId3"/>
          <a:stretch>
            <a:fillRect/>
          </a:stretch>
        </p:blipFill>
        <p:spPr>
          <a:xfrm>
            <a:off x="4157730" y="3752159"/>
            <a:ext cx="4817995" cy="2580486"/>
          </a:xfrm>
          <a:prstGeom prst="rect">
            <a:avLst/>
          </a:prstGeom>
        </p:spPr>
      </p:pic>
      <p:graphicFrame>
        <p:nvGraphicFramePr>
          <p:cNvPr id="10" name="Object 9"/>
          <p:cNvGraphicFramePr>
            <a:graphicFrameLocks noChangeAspect="1"/>
          </p:cNvGraphicFramePr>
          <p:nvPr/>
        </p:nvGraphicFramePr>
        <p:xfrm>
          <a:off x="827577" y="4152700"/>
          <a:ext cx="2390775" cy="812800"/>
        </p:xfrm>
        <a:graphic>
          <a:graphicData uri="http://schemas.openxmlformats.org/presentationml/2006/ole">
            <mc:AlternateContent xmlns:mc="http://schemas.openxmlformats.org/markup-compatibility/2006">
              <mc:Choice xmlns:v="urn:schemas-microsoft-com:vml" Requires="v">
                <p:oleObj spid="_x0000_s20636" name="Equation" r:id="rId4" imgW="1346200" imgH="457200" progId="Equation.3">
                  <p:embed/>
                </p:oleObj>
              </mc:Choice>
              <mc:Fallback>
                <p:oleObj name="Equation" r:id="rId4" imgW="1346200" imgH="457200" progId="Equation.3">
                  <p:embed/>
                  <p:pic>
                    <p:nvPicPr>
                      <p:cNvPr id="10" name="Object 9"/>
                      <p:cNvPicPr/>
                      <p:nvPr/>
                    </p:nvPicPr>
                    <p:blipFill>
                      <a:blip r:embed="rId5"/>
                      <a:stretch>
                        <a:fillRect/>
                      </a:stretch>
                    </p:blipFill>
                    <p:spPr>
                      <a:xfrm>
                        <a:off x="827577" y="4152700"/>
                        <a:ext cx="2390775" cy="812800"/>
                      </a:xfrm>
                      <a:prstGeom prst="rect">
                        <a:avLst/>
                      </a:prstGeom>
                    </p:spPr>
                  </p:pic>
                </p:oleObj>
              </mc:Fallback>
            </mc:AlternateContent>
          </a:graphicData>
        </a:graphic>
      </p:graphicFrame>
      <p:sp>
        <p:nvSpPr>
          <p:cNvPr id="11" name="TextBox 10"/>
          <p:cNvSpPr txBox="1"/>
          <p:nvPr/>
        </p:nvSpPr>
        <p:spPr>
          <a:xfrm>
            <a:off x="7151564" y="3711350"/>
            <a:ext cx="546100" cy="461665"/>
          </a:xfrm>
          <a:prstGeom prst="rect">
            <a:avLst/>
          </a:prstGeom>
          <a:noFill/>
        </p:spPr>
        <p:txBody>
          <a:bodyPr wrap="square" rtlCol="0">
            <a:spAutoFit/>
          </a:bodyPr>
          <a:lstStyle/>
          <a:p>
            <a:r>
              <a:rPr lang="en-US" dirty="0" err="1"/>
              <a:t>Ω</a:t>
            </a:r>
            <a:endParaRPr lang="en-US" dirty="0"/>
          </a:p>
        </p:txBody>
      </p:sp>
      <p:pic>
        <p:nvPicPr>
          <p:cNvPr id="13" name="Picture 12"/>
          <p:cNvPicPr>
            <a:picLocks noChangeAspect="1"/>
          </p:cNvPicPr>
          <p:nvPr/>
        </p:nvPicPr>
        <p:blipFill rotWithShape="1">
          <a:blip r:embed="rId6"/>
          <a:srcRect l="9682" t="9157" r="2577" b="10214"/>
          <a:stretch/>
        </p:blipFill>
        <p:spPr>
          <a:xfrm rot="16200000">
            <a:off x="3014328" y="4802866"/>
            <a:ext cx="1746124" cy="990064"/>
          </a:xfrm>
          <a:prstGeom prst="rect">
            <a:avLst/>
          </a:prstGeom>
        </p:spPr>
      </p:pic>
      <p:pic>
        <p:nvPicPr>
          <p:cNvPr id="14" name="Picture 13"/>
          <p:cNvPicPr>
            <a:picLocks noChangeAspect="1"/>
          </p:cNvPicPr>
          <p:nvPr/>
        </p:nvPicPr>
        <p:blipFill rotWithShape="1">
          <a:blip r:embed="rId6"/>
          <a:srcRect l="9682" t="9157" r="2577" b="10214"/>
          <a:stretch/>
        </p:blipFill>
        <p:spPr>
          <a:xfrm rot="10800000">
            <a:off x="4460850" y="6252305"/>
            <a:ext cx="2963764" cy="718924"/>
          </a:xfrm>
          <a:prstGeom prst="rect">
            <a:avLst/>
          </a:prstGeom>
        </p:spPr>
      </p:pic>
      <p:pic>
        <p:nvPicPr>
          <p:cNvPr id="12" name="Picture 11"/>
          <p:cNvPicPr>
            <a:picLocks noChangeAspect="1"/>
          </p:cNvPicPr>
          <p:nvPr/>
        </p:nvPicPr>
        <p:blipFill rotWithShape="1">
          <a:blip r:embed="rId7">
            <a:duotone>
              <a:schemeClr val="accent6">
                <a:shade val="45000"/>
                <a:satMod val="135000"/>
              </a:schemeClr>
              <a:prstClr val="white"/>
            </a:duotone>
            <a:extLst>
              <a:ext uri="{BEBA8EAE-BF5A-486C-A8C5-ECC9F3942E4B}">
                <a14:imgProps xmlns:a14="http://schemas.microsoft.com/office/drawing/2010/main">
                  <a14:imgLayer r:embed="rId8">
                    <a14:imgEffect>
                      <a14:colorTemperature colorTemp="5900"/>
                    </a14:imgEffect>
                  </a14:imgLayer>
                </a14:imgProps>
              </a:ext>
            </a:extLst>
          </a:blip>
          <a:srcRect l="9682" t="9157" r="2577" b="10214"/>
          <a:stretch/>
        </p:blipFill>
        <p:spPr>
          <a:xfrm rot="16200000">
            <a:off x="2795469" y="4822054"/>
            <a:ext cx="2577104" cy="687152"/>
          </a:xfrm>
          <a:prstGeom prst="rect">
            <a:avLst/>
          </a:prstGeom>
        </p:spPr>
      </p:pic>
    </p:spTree>
    <p:extLst>
      <p:ext uri="{BB962C8B-B14F-4D97-AF65-F5344CB8AC3E}">
        <p14:creationId xmlns:p14="http://schemas.microsoft.com/office/powerpoint/2010/main" val="2419899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902815" y="1294608"/>
            <a:ext cx="3992637" cy="2739751"/>
            <a:chOff x="5040054" y="1402876"/>
            <a:chExt cx="3992637" cy="2739751"/>
          </a:xfrm>
        </p:grpSpPr>
        <p:grpSp>
          <p:nvGrpSpPr>
            <p:cNvPr id="16" name="Group 15"/>
            <p:cNvGrpSpPr/>
            <p:nvPr/>
          </p:nvGrpSpPr>
          <p:grpSpPr>
            <a:xfrm>
              <a:off x="5040054" y="1402876"/>
              <a:ext cx="3992637" cy="2739751"/>
              <a:chOff x="4925559" y="2043623"/>
              <a:chExt cx="3552161" cy="2381411"/>
            </a:xfrm>
          </p:grpSpPr>
          <p:pic>
            <p:nvPicPr>
              <p:cNvPr id="8" name="Picture 7"/>
              <p:cNvPicPr>
                <a:picLocks noChangeAspect="1"/>
              </p:cNvPicPr>
              <p:nvPr/>
            </p:nvPicPr>
            <p:blipFill>
              <a:blip r:embed="rId3"/>
              <a:stretch>
                <a:fillRect/>
              </a:stretch>
            </p:blipFill>
            <p:spPr>
              <a:xfrm>
                <a:off x="4925559" y="2043623"/>
                <a:ext cx="3552161" cy="2381411"/>
              </a:xfrm>
              <a:prstGeom prst="rect">
                <a:avLst/>
              </a:prstGeom>
            </p:spPr>
          </p:pic>
          <p:sp>
            <p:nvSpPr>
              <p:cNvPr id="6" name="Rectangle 5"/>
              <p:cNvSpPr/>
              <p:nvPr/>
            </p:nvSpPr>
            <p:spPr bwMode="auto">
              <a:xfrm flipH="1">
                <a:off x="6044637" y="2736996"/>
                <a:ext cx="458017" cy="467114"/>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1" name="Rectangle 10"/>
              <p:cNvSpPr/>
              <p:nvPr/>
            </p:nvSpPr>
            <p:spPr bwMode="auto">
              <a:xfrm flipH="1">
                <a:off x="7298259" y="2856445"/>
                <a:ext cx="278250" cy="283777"/>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Rectangle 12"/>
              <p:cNvSpPr/>
              <p:nvPr/>
            </p:nvSpPr>
            <p:spPr bwMode="auto">
              <a:xfrm flipH="1">
                <a:off x="7914095" y="2563484"/>
                <a:ext cx="191603" cy="195409"/>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 name="Rectangle 13"/>
              <p:cNvSpPr/>
              <p:nvPr/>
            </p:nvSpPr>
            <p:spPr bwMode="auto">
              <a:xfrm>
                <a:off x="5596679" y="3612835"/>
                <a:ext cx="213840" cy="218087"/>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Rectangle 14"/>
              <p:cNvSpPr/>
              <p:nvPr/>
            </p:nvSpPr>
            <p:spPr bwMode="auto">
              <a:xfrm flipH="1">
                <a:off x="7579279" y="2344671"/>
                <a:ext cx="267297" cy="272606"/>
              </a:xfrm>
              <a:prstGeom prst="rect">
                <a:avLst/>
              </a:prstGeom>
              <a:solidFill>
                <a:srgbClr val="008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17" name="TextBox 16"/>
            <p:cNvSpPr txBox="1"/>
            <p:nvPr/>
          </p:nvSpPr>
          <p:spPr>
            <a:xfrm>
              <a:off x="7021746" y="3120761"/>
              <a:ext cx="1001095" cy="338554"/>
            </a:xfrm>
            <a:prstGeom prst="rect">
              <a:avLst/>
            </a:prstGeom>
            <a:noFill/>
          </p:spPr>
          <p:txBody>
            <a:bodyPr wrap="none" rtlCol="0">
              <a:spAutoFit/>
            </a:bodyPr>
            <a:lstStyle/>
            <a:p>
              <a:r>
                <a:rPr lang="en-US" sz="1600" dirty="0"/>
                <a:t>Y = </a:t>
              </a:r>
              <a:r>
                <a:rPr lang="en-US" sz="1600" dirty="0" err="1"/>
                <a:t>aX+b</a:t>
              </a:r>
              <a:endParaRPr lang="en-US" sz="1600" dirty="0"/>
            </a:p>
          </p:txBody>
        </p:sp>
        <p:cxnSp>
          <p:nvCxnSpPr>
            <p:cNvPr id="19" name="Straight Arrow Connector 18"/>
            <p:cNvCxnSpPr/>
            <p:nvPr/>
          </p:nvCxnSpPr>
          <p:spPr bwMode="auto">
            <a:xfrm flipH="1" flipV="1">
              <a:off x="6899134" y="2690008"/>
              <a:ext cx="218974" cy="518205"/>
            </a:xfrm>
            <a:prstGeom prst="straightConnector1">
              <a:avLst/>
            </a:prstGeom>
            <a:solidFill>
              <a:schemeClr val="accent1"/>
            </a:solidFill>
            <a:ln w="19050" cap="flat" cmpd="sng" algn="ctr">
              <a:solidFill>
                <a:srgbClr val="3366FF"/>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 name="Title 1"/>
          <p:cNvSpPr>
            <a:spLocks noGrp="1"/>
          </p:cNvSpPr>
          <p:nvPr>
            <p:ph type="title"/>
          </p:nvPr>
        </p:nvSpPr>
        <p:spPr>
          <a:xfrm>
            <a:off x="455613" y="1004888"/>
            <a:ext cx="8258175" cy="377026"/>
          </a:xfrm>
        </p:spPr>
        <p:txBody>
          <a:bodyPr/>
          <a:lstStyle/>
          <a:p>
            <a:r>
              <a:rPr lang="en-US" b="0"/>
              <a:t>Optimization</a:t>
            </a:r>
            <a:endParaRPr lang="en-US" b="0" dirty="0"/>
          </a:p>
        </p:txBody>
      </p:sp>
      <p:sp>
        <p:nvSpPr>
          <p:cNvPr id="3" name="Content Placeholder 2"/>
          <p:cNvSpPr>
            <a:spLocks noGrp="1"/>
          </p:cNvSpPr>
          <p:nvPr>
            <p:ph idx="1"/>
          </p:nvPr>
        </p:nvSpPr>
        <p:spPr/>
        <p:txBody>
          <a:bodyPr/>
          <a:lstStyle/>
          <a:p>
            <a:pPr marL="0" indent="0">
              <a:spcAft>
                <a:spcPts val="1200"/>
              </a:spcAft>
              <a:buNone/>
            </a:pPr>
            <a:r>
              <a:rPr lang="en-US" sz="1600" dirty="0"/>
              <a:t>    </a:t>
            </a:r>
            <a:r>
              <a:rPr lang="en-US" sz="1600" b="1" dirty="0"/>
              <a:t>Try to fit straight line to a set of points (X</a:t>
            </a:r>
            <a:r>
              <a:rPr lang="en-US" sz="1600" b="1" baseline="-25000" dirty="0"/>
              <a:t>i</a:t>
            </a:r>
            <a:r>
              <a:rPr lang="en-US" sz="1600" b="1" dirty="0"/>
              <a:t>, Y</a:t>
            </a:r>
            <a:r>
              <a:rPr lang="en-US" sz="1600" b="1" baseline="-25000" dirty="0"/>
              <a:t>i</a:t>
            </a:r>
            <a:r>
              <a:rPr lang="en-US" sz="1600" b="1" dirty="0"/>
              <a:t>)</a:t>
            </a:r>
          </a:p>
          <a:p>
            <a:r>
              <a:rPr lang="en-US" sz="1600" dirty="0"/>
              <a:t>Define target function to minimize</a:t>
            </a:r>
          </a:p>
          <a:p>
            <a:pPr lvl="1"/>
            <a:r>
              <a:rPr lang="en-US" sz="1600" dirty="0"/>
              <a:t>For example least squares</a:t>
            </a:r>
          </a:p>
          <a:p>
            <a:pPr lvl="1"/>
            <a:endParaRPr lang="en-US" sz="1600" dirty="0"/>
          </a:p>
          <a:p>
            <a:endParaRPr lang="en-US" sz="1600" dirty="0"/>
          </a:p>
          <a:p>
            <a:r>
              <a:rPr lang="en-US" sz="1600" dirty="0"/>
              <a:t>Minimize with algorithm</a:t>
            </a:r>
          </a:p>
          <a:p>
            <a:pPr lvl="1"/>
            <a:r>
              <a:rPr lang="en-US" sz="1600" dirty="0"/>
              <a:t>Find “a” and “b” such that T(</a:t>
            </a:r>
            <a:r>
              <a:rPr lang="en-US" sz="1600" dirty="0" err="1"/>
              <a:t>a,b</a:t>
            </a:r>
            <a:r>
              <a:rPr lang="en-US" sz="1600" dirty="0"/>
              <a:t>) is minimal</a:t>
            </a:r>
          </a:p>
          <a:p>
            <a:pPr lvl="1"/>
            <a:r>
              <a:rPr lang="en-US" sz="1600" dirty="0"/>
              <a:t>For example “gradient descent” algorithm</a:t>
            </a:r>
          </a:p>
          <a:p>
            <a:pPr marL="457200" lvl="1" indent="0">
              <a:buNone/>
            </a:pPr>
            <a:r>
              <a:rPr lang="en-US" sz="1600" dirty="0"/>
              <a:t>	move in direction </a:t>
            </a:r>
          </a:p>
          <a:p>
            <a:endParaRPr lang="en-US" sz="1600" dirty="0"/>
          </a:p>
          <a:p>
            <a:r>
              <a:rPr lang="en-US" sz="1400" dirty="0"/>
              <a:t>What if lots of decision variables (T=T(</a:t>
            </a:r>
            <a:r>
              <a:rPr lang="en-US" sz="1400" dirty="0" err="1"/>
              <a:t>a,b,c</a:t>
            </a:r>
            <a:r>
              <a:rPr lang="en-US" sz="1400" dirty="0"/>
              <a:t>, …)) or system is stochastic (X</a:t>
            </a:r>
            <a:r>
              <a:rPr lang="en-US" sz="1400" baseline="-25000" dirty="0"/>
              <a:t>i </a:t>
            </a:r>
            <a:r>
              <a:rPr lang="en-US" sz="1400" dirty="0"/>
              <a:t>     Y</a:t>
            </a:r>
            <a:r>
              <a:rPr lang="en-US" sz="1400" baseline="-25000" dirty="0"/>
              <a:t>i</a:t>
            </a:r>
            <a:r>
              <a:rPr lang="en-US" sz="1400" dirty="0"/>
              <a:t> not unique)?</a:t>
            </a:r>
            <a:br>
              <a:rPr lang="en-US" sz="1400" dirty="0"/>
            </a:br>
            <a:r>
              <a:rPr lang="en-US" sz="1400" dirty="0"/>
              <a:t>		may be difficult or impossible to evaluate</a:t>
            </a:r>
          </a:p>
          <a:p>
            <a:endParaRPr lang="en-US" sz="1400" dirty="0"/>
          </a:p>
          <a:p>
            <a:endParaRPr lang="en-US" sz="1400" dirty="0"/>
          </a:p>
          <a:p>
            <a:pPr>
              <a:buFont typeface="Symbol" charset="0"/>
              <a:buChar char=""/>
            </a:pPr>
            <a:r>
              <a:rPr lang="en-US" sz="1400" b="1" dirty="0"/>
              <a:t>Stochastic optimization algorithms</a:t>
            </a:r>
          </a:p>
          <a:p>
            <a:pPr marL="0" indent="0">
              <a:buNone/>
            </a:pPr>
            <a:endParaRPr lang="en-US" sz="1400" dirty="0"/>
          </a:p>
          <a:p>
            <a:endParaRPr lang="en-US" sz="1400" dirty="0"/>
          </a:p>
        </p:txBody>
      </p:sp>
      <p:sp>
        <p:nvSpPr>
          <p:cNvPr id="4" name="Slide Number Placeholder 3"/>
          <p:cNvSpPr>
            <a:spLocks noGrp="1"/>
          </p:cNvSpPr>
          <p:nvPr>
            <p:ph type="sldNum" sz="quarter" idx="11"/>
          </p:nvPr>
        </p:nvSpPr>
        <p:spPr/>
        <p:txBody>
          <a:bodyPr/>
          <a:lstStyle/>
          <a:p>
            <a:pPr>
              <a:defRPr/>
            </a:pPr>
            <a:fld id="{5E27D636-B0F6-499D-82B0-9F821BCD9AFE}" type="slidenum">
              <a:rPr lang="en-US" altLang="en-US" smtClean="0"/>
              <a:pPr>
                <a:defRPr/>
              </a:pPr>
              <a:t>15</a:t>
            </a:fld>
            <a:endParaRPr lang="en-US" altLang="en-US"/>
          </a:p>
        </p:txBody>
      </p:sp>
      <p:sp>
        <p:nvSpPr>
          <p:cNvPr id="21" name="TextBox 20"/>
          <p:cNvSpPr txBox="1"/>
          <p:nvPr/>
        </p:nvSpPr>
        <p:spPr>
          <a:xfrm>
            <a:off x="5586865" y="3262809"/>
            <a:ext cx="650489" cy="276999"/>
          </a:xfrm>
          <a:prstGeom prst="rect">
            <a:avLst/>
          </a:prstGeom>
          <a:noFill/>
        </p:spPr>
        <p:txBody>
          <a:bodyPr wrap="none" rtlCol="0">
            <a:spAutoFit/>
          </a:bodyPr>
          <a:lstStyle/>
          <a:p>
            <a:r>
              <a:rPr lang="en-US" sz="1200" dirty="0"/>
              <a:t>(X</a:t>
            </a:r>
            <a:r>
              <a:rPr lang="en-US" sz="1200" baseline="-25000" dirty="0"/>
              <a:t>1</a:t>
            </a:r>
            <a:r>
              <a:rPr lang="en-US" sz="1200" dirty="0"/>
              <a:t>,Y</a:t>
            </a:r>
            <a:r>
              <a:rPr lang="en-US" sz="1200" baseline="-25000" dirty="0"/>
              <a:t>1</a:t>
            </a:r>
            <a:r>
              <a:rPr lang="en-US" sz="1200" dirty="0"/>
              <a:t>)</a:t>
            </a:r>
          </a:p>
        </p:txBody>
      </p:sp>
      <p:sp>
        <p:nvSpPr>
          <p:cNvPr id="22" name="TextBox 21"/>
          <p:cNvSpPr txBox="1"/>
          <p:nvPr/>
        </p:nvSpPr>
        <p:spPr>
          <a:xfrm>
            <a:off x="8115558" y="1401750"/>
            <a:ext cx="650489" cy="276999"/>
          </a:xfrm>
          <a:prstGeom prst="rect">
            <a:avLst/>
          </a:prstGeom>
          <a:noFill/>
        </p:spPr>
        <p:txBody>
          <a:bodyPr wrap="none" rtlCol="0">
            <a:spAutoFit/>
          </a:bodyPr>
          <a:lstStyle/>
          <a:p>
            <a:r>
              <a:rPr lang="en-US" sz="1200" dirty="0"/>
              <a:t>(X</a:t>
            </a:r>
            <a:r>
              <a:rPr lang="en-US" sz="1200" baseline="-25000" dirty="0"/>
              <a:t>n</a:t>
            </a:r>
            <a:r>
              <a:rPr lang="en-US" sz="1200" dirty="0"/>
              <a:t>,Y</a:t>
            </a:r>
            <a:r>
              <a:rPr lang="en-US" sz="1200" baseline="-25000" dirty="0"/>
              <a:t>n</a:t>
            </a:r>
            <a:r>
              <a:rPr lang="en-US" sz="1200" dirty="0"/>
              <a:t>)</a:t>
            </a:r>
          </a:p>
        </p:txBody>
      </p:sp>
      <p:graphicFrame>
        <p:nvGraphicFramePr>
          <p:cNvPr id="23" name="Object 22"/>
          <p:cNvGraphicFramePr>
            <a:graphicFrameLocks noChangeAspect="1"/>
          </p:cNvGraphicFramePr>
          <p:nvPr/>
        </p:nvGraphicFramePr>
        <p:xfrm>
          <a:off x="1142110" y="2629717"/>
          <a:ext cx="1744663" cy="496888"/>
        </p:xfrm>
        <a:graphic>
          <a:graphicData uri="http://schemas.openxmlformats.org/presentationml/2006/ole">
            <mc:AlternateContent xmlns:mc="http://schemas.openxmlformats.org/markup-compatibility/2006">
              <mc:Choice xmlns:v="urn:schemas-microsoft-com:vml" Requires="v">
                <p:oleObj spid="_x0000_s23637" name="Equation" r:id="rId4" imgW="1587500" imgH="457200" progId="Equation.3">
                  <p:embed/>
                </p:oleObj>
              </mc:Choice>
              <mc:Fallback>
                <p:oleObj name="Equation" r:id="rId4" imgW="1587500" imgH="457200" progId="Equation.3">
                  <p:embed/>
                  <p:pic>
                    <p:nvPicPr>
                      <p:cNvPr id="23" name="Object 22"/>
                      <p:cNvPicPr/>
                      <p:nvPr/>
                    </p:nvPicPr>
                    <p:blipFill>
                      <a:blip r:embed="rId5"/>
                      <a:stretch>
                        <a:fillRect/>
                      </a:stretch>
                    </p:blipFill>
                    <p:spPr>
                      <a:xfrm>
                        <a:off x="1142110" y="2629717"/>
                        <a:ext cx="1744663" cy="496888"/>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3070867" y="3930502"/>
          <a:ext cx="787351" cy="244290"/>
        </p:xfrm>
        <a:graphic>
          <a:graphicData uri="http://schemas.openxmlformats.org/presentationml/2006/ole">
            <mc:AlternateContent xmlns:mc="http://schemas.openxmlformats.org/markup-compatibility/2006">
              <mc:Choice xmlns:v="urn:schemas-microsoft-com:vml" Requires="v">
                <p:oleObj spid="_x0000_s23638" name="Equation" r:id="rId6" imgW="647700" imgH="203200" progId="Equation.3">
                  <p:embed/>
                </p:oleObj>
              </mc:Choice>
              <mc:Fallback>
                <p:oleObj name="Equation" r:id="rId6" imgW="647700" imgH="203200" progId="Equation.3">
                  <p:embed/>
                  <p:pic>
                    <p:nvPicPr>
                      <p:cNvPr id="24" name="Object 23"/>
                      <p:cNvPicPr/>
                      <p:nvPr/>
                    </p:nvPicPr>
                    <p:blipFill>
                      <a:blip r:embed="rId7"/>
                      <a:stretch>
                        <a:fillRect/>
                      </a:stretch>
                    </p:blipFill>
                    <p:spPr>
                      <a:xfrm>
                        <a:off x="3070867" y="3930502"/>
                        <a:ext cx="787351" cy="244290"/>
                      </a:xfrm>
                      <a:prstGeom prst="rect">
                        <a:avLst/>
                      </a:prstGeom>
                    </p:spPr>
                  </p:pic>
                </p:oleObj>
              </mc:Fallback>
            </mc:AlternateContent>
          </a:graphicData>
        </a:graphic>
      </p:graphicFrame>
      <p:graphicFrame>
        <p:nvGraphicFramePr>
          <p:cNvPr id="25" name="Object 24"/>
          <p:cNvGraphicFramePr>
            <a:graphicFrameLocks noChangeAspect="1"/>
          </p:cNvGraphicFramePr>
          <p:nvPr/>
        </p:nvGraphicFramePr>
        <p:xfrm>
          <a:off x="1455972" y="4736717"/>
          <a:ext cx="787351" cy="244290"/>
        </p:xfrm>
        <a:graphic>
          <a:graphicData uri="http://schemas.openxmlformats.org/presentationml/2006/ole">
            <mc:AlternateContent xmlns:mc="http://schemas.openxmlformats.org/markup-compatibility/2006">
              <mc:Choice xmlns:v="urn:schemas-microsoft-com:vml" Requires="v">
                <p:oleObj spid="_x0000_s23639" name="Equation" r:id="rId8" imgW="647700" imgH="203200" progId="Equation.3">
                  <p:embed/>
                </p:oleObj>
              </mc:Choice>
              <mc:Fallback>
                <p:oleObj name="Equation" r:id="rId8" imgW="647700" imgH="203200" progId="Equation.3">
                  <p:embed/>
                  <p:pic>
                    <p:nvPicPr>
                      <p:cNvPr id="25" name="Object 24"/>
                      <p:cNvPicPr/>
                      <p:nvPr/>
                    </p:nvPicPr>
                    <p:blipFill>
                      <a:blip r:embed="rId7"/>
                      <a:stretch>
                        <a:fillRect/>
                      </a:stretch>
                    </p:blipFill>
                    <p:spPr>
                      <a:xfrm>
                        <a:off x="1455972" y="4736717"/>
                        <a:ext cx="787351" cy="244290"/>
                      </a:xfrm>
                      <a:prstGeom prst="rect">
                        <a:avLst/>
                      </a:prstGeom>
                    </p:spPr>
                  </p:pic>
                </p:oleObj>
              </mc:Fallback>
            </mc:AlternateContent>
          </a:graphicData>
        </a:graphic>
      </p:graphicFrame>
      <p:cxnSp>
        <p:nvCxnSpPr>
          <p:cNvPr id="27" name="Straight Arrow Connector 26"/>
          <p:cNvCxnSpPr/>
          <p:nvPr/>
        </p:nvCxnSpPr>
        <p:spPr bwMode="auto">
          <a:xfrm>
            <a:off x="6609517" y="4618967"/>
            <a:ext cx="226531"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41832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334092" y="1572006"/>
            <a:ext cx="4768260" cy="41792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r>
              <a:rPr lang="en-US" dirty="0"/>
              <a:t>No gradient formula or gradient measurements needed </a:t>
            </a:r>
          </a:p>
          <a:p>
            <a:r>
              <a:rPr lang="en-US" dirty="0"/>
              <a:t>Approximate the gradient based on two function evaluations</a:t>
            </a:r>
          </a:p>
          <a:p>
            <a:pPr lvl="1"/>
            <a:r>
              <a:rPr lang="en-US" sz="1600" dirty="0"/>
              <a:t>Simultaneously approximate gradient for all variables</a:t>
            </a:r>
          </a:p>
          <a:p>
            <a:pPr lvl="1"/>
            <a:r>
              <a:rPr lang="en-US" sz="1600" dirty="0"/>
              <a:t>Regardless of the number of decision variables</a:t>
            </a:r>
            <a:endParaRPr lang="en-US" dirty="0"/>
          </a:p>
          <a:p>
            <a:r>
              <a:rPr lang="en-US" dirty="0"/>
              <a:t>Converge to optimal in stochastic sense</a:t>
            </a:r>
          </a:p>
          <a:p>
            <a:pPr lvl="1"/>
            <a:r>
              <a:rPr lang="en-US" sz="1600" dirty="0"/>
              <a:t>Inaccurate estimation of gradient may temporarily lead to worse solution</a:t>
            </a:r>
            <a:endParaRPr lang="en-US" sz="1500" kern="0" dirty="0">
              <a:latin typeface="Arial" panose="020B0604020202020204" pitchFamily="34" charset="0"/>
              <a:cs typeface="Arial" panose="020B0604020202020204" pitchFamily="34" charset="0"/>
            </a:endParaRPr>
          </a:p>
          <a:p>
            <a:r>
              <a:rPr lang="en-US" dirty="0"/>
              <a:t>There has been a growing interest in stochastic optimization algorithms that do not depend on direct gradient information or measurements</a:t>
            </a:r>
          </a:p>
          <a:p>
            <a:pPr lvl="1"/>
            <a:r>
              <a:rPr lang="en-US" sz="1600" dirty="0"/>
              <a:t>Applicable in areas such as statistical parameter estimation, (nonlinear) feedback control, simulation-based optimization, signal and image processing, and experimental design</a:t>
            </a:r>
          </a:p>
          <a:p>
            <a:endParaRPr lang="en-US" sz="1800" dirty="0"/>
          </a:p>
          <a:p>
            <a:pPr marL="228600" indent="0">
              <a:buFontTx/>
              <a:buNone/>
            </a:pPr>
            <a:endParaRPr lang="en-US" sz="1500" kern="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1"/>
          </p:nvPr>
        </p:nvSpPr>
        <p:spPr/>
        <p:txBody>
          <a:bodyPr/>
          <a:lstStyle/>
          <a:p>
            <a:fld id="{53C70B78-4AFF-4294-9B15-5A9D23B27E4F}" type="slidenum">
              <a:rPr lang="en-US" smtClean="0"/>
              <a:pPr/>
              <a:t>16</a:t>
            </a:fld>
            <a:endParaRPr lang="en-US" dirty="0"/>
          </a:p>
        </p:txBody>
      </p:sp>
      <p:sp>
        <p:nvSpPr>
          <p:cNvPr id="12" name="Title 1"/>
          <p:cNvSpPr txBox="1">
            <a:spLocks/>
          </p:cNvSpPr>
          <p:nvPr/>
        </p:nvSpPr>
        <p:spPr bwMode="auto">
          <a:xfrm>
            <a:off x="487588" y="702773"/>
            <a:ext cx="8382092" cy="759505"/>
          </a:xfrm>
          <a:prstGeom prst="rect">
            <a:avLst/>
          </a:prstGeom>
          <a:noFill/>
          <a:ln w="9525">
            <a:noFill/>
            <a:miter lim="800000"/>
            <a:headEnd/>
            <a:tailEnd/>
          </a:ln>
          <a:effec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800" b="1" i="1">
                <a:solidFill>
                  <a:srgbClr val="003663"/>
                </a:solidFill>
                <a:latin typeface="+mj-lt"/>
                <a:ea typeface="+mj-ea"/>
                <a:cs typeface="+mj-cs"/>
              </a:defRPr>
            </a:lvl1pPr>
            <a:lvl2pPr algn="l" rtl="0" eaLnBrk="0" fontAlgn="base" hangingPunct="0">
              <a:lnSpc>
                <a:spcPct val="85000"/>
              </a:lnSpc>
              <a:spcBef>
                <a:spcPct val="0"/>
              </a:spcBef>
              <a:spcAft>
                <a:spcPct val="0"/>
              </a:spcAft>
              <a:defRPr sz="2800" b="1" i="1">
                <a:solidFill>
                  <a:srgbClr val="003663"/>
                </a:solidFill>
                <a:latin typeface="Arial" charset="0"/>
              </a:defRPr>
            </a:lvl2pPr>
            <a:lvl3pPr algn="l" rtl="0" eaLnBrk="0" fontAlgn="base" hangingPunct="0">
              <a:lnSpc>
                <a:spcPct val="85000"/>
              </a:lnSpc>
              <a:spcBef>
                <a:spcPct val="0"/>
              </a:spcBef>
              <a:spcAft>
                <a:spcPct val="0"/>
              </a:spcAft>
              <a:defRPr sz="2800" b="1" i="1">
                <a:solidFill>
                  <a:srgbClr val="003663"/>
                </a:solidFill>
                <a:latin typeface="Arial" charset="0"/>
              </a:defRPr>
            </a:lvl3pPr>
            <a:lvl4pPr algn="l" rtl="0" eaLnBrk="0" fontAlgn="base" hangingPunct="0">
              <a:lnSpc>
                <a:spcPct val="85000"/>
              </a:lnSpc>
              <a:spcBef>
                <a:spcPct val="0"/>
              </a:spcBef>
              <a:spcAft>
                <a:spcPct val="0"/>
              </a:spcAft>
              <a:defRPr sz="2800" b="1" i="1">
                <a:solidFill>
                  <a:srgbClr val="003663"/>
                </a:solidFill>
                <a:latin typeface="Arial" charset="0"/>
              </a:defRPr>
            </a:lvl4pPr>
            <a:lvl5pPr algn="l" rtl="0" eaLnBrk="0" fontAlgn="base" hangingPunct="0">
              <a:lnSpc>
                <a:spcPct val="85000"/>
              </a:lnSpc>
              <a:spcBef>
                <a:spcPct val="0"/>
              </a:spcBef>
              <a:spcAft>
                <a:spcPct val="0"/>
              </a:spcAft>
              <a:defRPr sz="2800" b="1" i="1">
                <a:solidFill>
                  <a:srgbClr val="003663"/>
                </a:solidFill>
                <a:latin typeface="Arial" charset="0"/>
              </a:defRPr>
            </a:lvl5pPr>
            <a:lvl6pPr marL="457200" algn="l" rtl="0" eaLnBrk="0" fontAlgn="base" hangingPunct="0">
              <a:lnSpc>
                <a:spcPct val="85000"/>
              </a:lnSpc>
              <a:spcBef>
                <a:spcPct val="0"/>
              </a:spcBef>
              <a:spcAft>
                <a:spcPct val="0"/>
              </a:spcAft>
              <a:defRPr sz="2800" b="1" i="1">
                <a:solidFill>
                  <a:srgbClr val="003663"/>
                </a:solidFill>
                <a:latin typeface="Arial" charset="0"/>
              </a:defRPr>
            </a:lvl6pPr>
            <a:lvl7pPr marL="914400" algn="l" rtl="0" eaLnBrk="0" fontAlgn="base" hangingPunct="0">
              <a:lnSpc>
                <a:spcPct val="85000"/>
              </a:lnSpc>
              <a:spcBef>
                <a:spcPct val="0"/>
              </a:spcBef>
              <a:spcAft>
                <a:spcPct val="0"/>
              </a:spcAft>
              <a:defRPr sz="2800" b="1" i="1">
                <a:solidFill>
                  <a:srgbClr val="003663"/>
                </a:solidFill>
                <a:latin typeface="Arial" charset="0"/>
              </a:defRPr>
            </a:lvl7pPr>
            <a:lvl8pPr marL="1371600" algn="l" rtl="0" eaLnBrk="0" fontAlgn="base" hangingPunct="0">
              <a:lnSpc>
                <a:spcPct val="85000"/>
              </a:lnSpc>
              <a:spcBef>
                <a:spcPct val="0"/>
              </a:spcBef>
              <a:spcAft>
                <a:spcPct val="0"/>
              </a:spcAft>
              <a:defRPr sz="2800" b="1" i="1">
                <a:solidFill>
                  <a:srgbClr val="003663"/>
                </a:solidFill>
                <a:latin typeface="Arial" charset="0"/>
              </a:defRPr>
            </a:lvl8pPr>
            <a:lvl9pPr marL="1828800" algn="l" rtl="0" eaLnBrk="0" fontAlgn="base" hangingPunct="0">
              <a:lnSpc>
                <a:spcPct val="85000"/>
              </a:lnSpc>
              <a:spcBef>
                <a:spcPct val="0"/>
              </a:spcBef>
              <a:spcAft>
                <a:spcPct val="0"/>
              </a:spcAft>
              <a:defRPr sz="2800" b="1" i="1">
                <a:solidFill>
                  <a:srgbClr val="003663"/>
                </a:solidFill>
                <a:latin typeface="Arial" charset="0"/>
              </a:defRPr>
            </a:lvl9pPr>
          </a:lstStyle>
          <a:p>
            <a:r>
              <a:rPr lang="en-US" b="0" kern="0" dirty="0">
                <a:solidFill>
                  <a:srgbClr val="FF0000"/>
                </a:solidFill>
                <a:latin typeface="Arial" panose="020B0604020202020204" pitchFamily="34" charset="0"/>
                <a:cs typeface="Arial" panose="020B0604020202020204" pitchFamily="34" charset="0"/>
              </a:rPr>
              <a:t>S</a:t>
            </a:r>
            <a:r>
              <a:rPr lang="en-US" b="0" kern="0" dirty="0">
                <a:latin typeface="Arial" panose="020B0604020202020204" pitchFamily="34" charset="0"/>
                <a:cs typeface="Arial" panose="020B0604020202020204" pitchFamily="34" charset="0"/>
              </a:rPr>
              <a:t>imultaneous </a:t>
            </a:r>
            <a:r>
              <a:rPr lang="en-US" b="0" kern="0" dirty="0">
                <a:solidFill>
                  <a:srgbClr val="FF0000"/>
                </a:solidFill>
                <a:latin typeface="Arial" panose="020B0604020202020204" pitchFamily="34" charset="0"/>
                <a:cs typeface="Arial" panose="020B0604020202020204" pitchFamily="34" charset="0"/>
              </a:rPr>
              <a:t>P</a:t>
            </a:r>
            <a:r>
              <a:rPr lang="en-US" b="0" kern="0" dirty="0">
                <a:latin typeface="Arial" panose="020B0604020202020204" pitchFamily="34" charset="0"/>
                <a:cs typeface="Arial" panose="020B0604020202020204" pitchFamily="34" charset="0"/>
              </a:rPr>
              <a:t>erturbation </a:t>
            </a:r>
            <a:r>
              <a:rPr lang="en-US" b="0" kern="0" dirty="0">
                <a:solidFill>
                  <a:srgbClr val="FF0000"/>
                </a:solidFill>
                <a:latin typeface="Arial" panose="020B0604020202020204" pitchFamily="34" charset="0"/>
                <a:cs typeface="Arial" panose="020B0604020202020204" pitchFamily="34" charset="0"/>
              </a:rPr>
              <a:t>S</a:t>
            </a:r>
            <a:r>
              <a:rPr lang="en-US" b="0" kern="0" dirty="0">
                <a:latin typeface="Arial" panose="020B0604020202020204" pitchFamily="34" charset="0"/>
                <a:cs typeface="Arial" panose="020B0604020202020204" pitchFamily="34" charset="0"/>
              </a:rPr>
              <a:t>tochastic </a:t>
            </a:r>
            <a:r>
              <a:rPr lang="en-US" b="0" kern="0" dirty="0">
                <a:solidFill>
                  <a:srgbClr val="FF0000"/>
                </a:solidFill>
                <a:latin typeface="Arial" panose="020B0604020202020204" pitchFamily="34" charset="0"/>
                <a:cs typeface="Arial" panose="020B0604020202020204" pitchFamily="34" charset="0"/>
              </a:rPr>
              <a:t>A</a:t>
            </a:r>
            <a:r>
              <a:rPr lang="en-US" b="0" kern="0" dirty="0">
                <a:latin typeface="Arial" panose="020B0604020202020204" pitchFamily="34" charset="0"/>
                <a:cs typeface="Arial" panose="020B0604020202020204" pitchFamily="34" charset="0"/>
              </a:rPr>
              <a:t>pproximation (</a:t>
            </a:r>
            <a:r>
              <a:rPr lang="en-US" b="0" kern="0" dirty="0">
                <a:solidFill>
                  <a:srgbClr val="FF0000"/>
                </a:solidFill>
                <a:latin typeface="Arial" panose="020B0604020202020204" pitchFamily="34" charset="0"/>
                <a:cs typeface="Arial" panose="020B0604020202020204" pitchFamily="34" charset="0"/>
              </a:rPr>
              <a:t>SPSA</a:t>
            </a:r>
            <a:r>
              <a:rPr lang="en-US" b="0" kern="0" dirty="0">
                <a:latin typeface="Arial" panose="020B0604020202020204" pitchFamily="34" charset="0"/>
                <a:cs typeface="Arial" panose="020B0604020202020204" pitchFamily="34" charset="0"/>
              </a:rPr>
              <a:t>) Optimizer</a:t>
            </a:r>
          </a:p>
        </p:txBody>
      </p:sp>
      <p:pic>
        <p:nvPicPr>
          <p:cNvPr id="5" name="Picture 4" descr="figure_nopenal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873" y="1572006"/>
            <a:ext cx="3761068" cy="2561082"/>
          </a:xfrm>
          <a:prstGeom prst="rect">
            <a:avLst/>
          </a:prstGeom>
        </p:spPr>
      </p:pic>
      <p:pic>
        <p:nvPicPr>
          <p:cNvPr id="6" name="Picture 5" descr="figure_nopenalty_old.pdf"/>
          <p:cNvPicPr>
            <a:picLocks noChangeAspect="1"/>
          </p:cNvPicPr>
          <p:nvPr/>
        </p:nvPicPr>
        <p:blipFill rotWithShape="1">
          <a:blip r:embed="rId4">
            <a:extLst>
              <a:ext uri="{28A0092B-C50C-407E-A947-70E740481C1C}">
                <a14:useLocalDpi xmlns:a14="http://schemas.microsoft.com/office/drawing/2010/main" val="0"/>
              </a:ext>
            </a:extLst>
          </a:blip>
          <a:srcRect l="17544" t="10849" r="12866" b="7753"/>
          <a:stretch/>
        </p:blipFill>
        <p:spPr>
          <a:xfrm>
            <a:off x="5673583" y="4149284"/>
            <a:ext cx="3041792" cy="2526154"/>
          </a:xfrm>
          <a:prstGeom prst="rect">
            <a:avLst/>
          </a:prstGeom>
        </p:spPr>
      </p:pic>
    </p:spTree>
    <p:extLst>
      <p:ext uri="{BB962C8B-B14F-4D97-AF65-F5344CB8AC3E}">
        <p14:creationId xmlns:p14="http://schemas.microsoft.com/office/powerpoint/2010/main" val="1271947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309" y="1609180"/>
            <a:ext cx="8231187" cy="4394329"/>
          </a:xfrm>
        </p:spPr>
        <p:txBody>
          <a:bodyPr/>
          <a:lstStyle/>
          <a:p>
            <a:pPr algn="just"/>
            <a:r>
              <a:rPr lang="en-US" dirty="0"/>
              <a:t>RAVEN categorizes in its Models entity the following sub-entities:</a:t>
            </a:r>
          </a:p>
          <a:p>
            <a:pPr lvl="1" algn="just"/>
            <a:r>
              <a:rPr lang="en-US" dirty="0"/>
              <a:t>Codes:</a:t>
            </a:r>
          </a:p>
          <a:p>
            <a:pPr lvl="2" algn="just"/>
            <a:r>
              <a:rPr lang="en-US" dirty="0"/>
              <a:t>Aimed to interface with physical codes (e.g. RELAP5-3D, etc.)</a:t>
            </a:r>
          </a:p>
          <a:p>
            <a:pPr lvl="1" algn="just"/>
            <a:r>
              <a:rPr lang="en-US" dirty="0"/>
              <a:t>ROMs:</a:t>
            </a:r>
          </a:p>
          <a:p>
            <a:pPr lvl="2" algn="just"/>
            <a:r>
              <a:rPr lang="en-US" dirty="0"/>
              <a:t>Aimed to emulate the response of a system based on a simplified mathematical representation</a:t>
            </a:r>
          </a:p>
          <a:p>
            <a:pPr lvl="1" algn="just"/>
            <a:r>
              <a:rPr lang="en-US" dirty="0"/>
              <a:t>External Models:</a:t>
            </a:r>
          </a:p>
          <a:p>
            <a:pPr lvl="2" algn="just"/>
            <a:r>
              <a:rPr lang="en-US" dirty="0"/>
              <a:t>Aimed to provide to the user an easy way to implement sets of equations directly in RAVEN</a:t>
            </a:r>
          </a:p>
          <a:p>
            <a:pPr lvl="1" algn="just"/>
            <a:r>
              <a:rPr lang="en-US" dirty="0"/>
              <a:t>Post-Processors:</a:t>
            </a:r>
          </a:p>
          <a:p>
            <a:pPr lvl="2" algn="just"/>
            <a:r>
              <a:rPr lang="en-US" dirty="0"/>
              <a:t>Aimed to analyze the generated datasets (e.g. Statistical moments, Data Mining, etc.)</a:t>
            </a:r>
          </a:p>
          <a:p>
            <a:pPr lvl="1" algn="just"/>
            <a:r>
              <a:rPr lang="en-US" dirty="0"/>
              <a:t>Ensemble Models:</a:t>
            </a:r>
          </a:p>
          <a:p>
            <a:pPr lvl="2" algn="just"/>
            <a:r>
              <a:rPr lang="en-US" dirty="0"/>
              <a:t>Aimed to assemble multiple models (of any type)</a:t>
            </a:r>
          </a:p>
          <a:p>
            <a:pPr lvl="1" algn="just"/>
            <a:r>
              <a:rPr lang="en-US" dirty="0"/>
              <a:t>Hybrid Models:</a:t>
            </a:r>
          </a:p>
          <a:p>
            <a:pPr lvl="2" algn="just"/>
            <a:r>
              <a:rPr lang="en-US" dirty="0"/>
              <a:t>Automatic model selections (Surrogate and “high-fidelity” models)</a:t>
            </a:r>
          </a:p>
          <a:p>
            <a:pPr lvl="2" algn="just"/>
            <a:endParaRPr lang="en-US" dirty="0"/>
          </a:p>
          <a:p>
            <a:pPr lvl="2" algn="just"/>
            <a:endParaRPr lang="en-US" dirty="0"/>
          </a:p>
          <a:p>
            <a:pPr lvl="2" algn="just"/>
            <a:endParaRPr lang="en-US" dirty="0"/>
          </a:p>
        </p:txBody>
      </p:sp>
      <p:sp>
        <p:nvSpPr>
          <p:cNvPr id="4" name="Slide Number Placeholder 3"/>
          <p:cNvSpPr>
            <a:spLocks noGrp="1"/>
          </p:cNvSpPr>
          <p:nvPr>
            <p:ph type="sldNum" sz="quarter" idx="11"/>
          </p:nvPr>
        </p:nvSpPr>
        <p:spPr/>
        <p:txBody>
          <a:bodyPr/>
          <a:lstStyle/>
          <a:p>
            <a:fld id="{4B4332F1-BAE3-4172-AA6D-91F763B329EF}" type="slidenum">
              <a:rPr lang="en-US" smtClean="0"/>
              <a:pPr/>
              <a:t>17</a:t>
            </a:fld>
            <a:endParaRPr lang="en-US"/>
          </a:p>
        </p:txBody>
      </p:sp>
      <p:sp>
        <p:nvSpPr>
          <p:cNvPr id="6" name="Title 1">
            <a:extLst>
              <a:ext uri="{FF2B5EF4-FFF2-40B4-BE49-F238E27FC236}">
                <a16:creationId xmlns:a16="http://schemas.microsoft.com/office/drawing/2014/main" id="{BF1FF1BB-573F-EE4D-9F47-6237CF5C61B4}"/>
              </a:ext>
            </a:extLst>
          </p:cNvPr>
          <p:cNvSpPr txBox="1">
            <a:spLocks/>
          </p:cNvSpPr>
          <p:nvPr/>
        </p:nvSpPr>
        <p:spPr bwMode="auto">
          <a:xfrm>
            <a:off x="553149" y="1010984"/>
            <a:ext cx="8231187" cy="37702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85000"/>
              </a:lnSpc>
              <a:spcBef>
                <a:spcPct val="0"/>
              </a:spcBef>
              <a:spcAft>
                <a:spcPct val="0"/>
              </a:spcAft>
              <a:defRPr sz="2800" b="1" i="1">
                <a:solidFill>
                  <a:srgbClr val="005863"/>
                </a:solidFill>
                <a:latin typeface="+mj-lt"/>
                <a:ea typeface="ＭＳ Ｐゴシック" charset="0"/>
                <a:cs typeface="+mj-cs"/>
              </a:defRPr>
            </a:lvl1pPr>
            <a:lvl2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2pPr>
            <a:lvl3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3pPr>
            <a:lvl4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4pPr>
            <a:lvl5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5pPr>
            <a:lvl6pPr marL="457200" algn="l" rtl="0" eaLnBrk="1" fontAlgn="base" hangingPunct="1">
              <a:lnSpc>
                <a:spcPct val="85000"/>
              </a:lnSpc>
              <a:spcBef>
                <a:spcPct val="0"/>
              </a:spcBef>
              <a:spcAft>
                <a:spcPct val="0"/>
              </a:spcAft>
              <a:defRPr sz="2800" b="1" i="1">
                <a:solidFill>
                  <a:srgbClr val="003663"/>
                </a:solidFill>
                <a:latin typeface="Arial" charset="0"/>
              </a:defRPr>
            </a:lvl6pPr>
            <a:lvl7pPr marL="914400" algn="l" rtl="0" eaLnBrk="1" fontAlgn="base" hangingPunct="1">
              <a:lnSpc>
                <a:spcPct val="85000"/>
              </a:lnSpc>
              <a:spcBef>
                <a:spcPct val="0"/>
              </a:spcBef>
              <a:spcAft>
                <a:spcPct val="0"/>
              </a:spcAft>
              <a:defRPr sz="2800" b="1" i="1">
                <a:solidFill>
                  <a:srgbClr val="003663"/>
                </a:solidFill>
                <a:latin typeface="Arial" charset="0"/>
              </a:defRPr>
            </a:lvl7pPr>
            <a:lvl8pPr marL="1371600" algn="l" rtl="0" eaLnBrk="1" fontAlgn="base" hangingPunct="1">
              <a:lnSpc>
                <a:spcPct val="85000"/>
              </a:lnSpc>
              <a:spcBef>
                <a:spcPct val="0"/>
              </a:spcBef>
              <a:spcAft>
                <a:spcPct val="0"/>
              </a:spcAft>
              <a:defRPr sz="2800" b="1" i="1">
                <a:solidFill>
                  <a:srgbClr val="003663"/>
                </a:solidFill>
                <a:latin typeface="Arial" charset="0"/>
              </a:defRPr>
            </a:lvl8pPr>
            <a:lvl9pPr marL="1828800" algn="l" rtl="0" eaLnBrk="1" fontAlgn="base" hangingPunct="1">
              <a:lnSpc>
                <a:spcPct val="85000"/>
              </a:lnSpc>
              <a:spcBef>
                <a:spcPct val="0"/>
              </a:spcBef>
              <a:spcAft>
                <a:spcPct val="0"/>
              </a:spcAft>
              <a:defRPr sz="2800" b="1" i="1">
                <a:solidFill>
                  <a:srgbClr val="003663"/>
                </a:solidFill>
                <a:latin typeface="Arial" charset="0"/>
              </a:defRPr>
            </a:lvl9pPr>
          </a:lstStyle>
          <a:p>
            <a:r>
              <a:rPr lang="en-US" b="0" kern="0" dirty="0"/>
              <a:t>Models</a:t>
            </a:r>
          </a:p>
        </p:txBody>
      </p:sp>
    </p:spTree>
    <p:extLst>
      <p:ext uri="{BB962C8B-B14F-4D97-AF65-F5344CB8AC3E}">
        <p14:creationId xmlns:p14="http://schemas.microsoft.com/office/powerpoint/2010/main" val="1910385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FCB15CB-5C2D-9646-BBEF-BA080D26E513}"/>
              </a:ext>
            </a:extLst>
          </p:cNvPr>
          <p:cNvGrpSpPr/>
          <p:nvPr/>
        </p:nvGrpSpPr>
        <p:grpSpPr>
          <a:xfrm>
            <a:off x="3459306" y="2132549"/>
            <a:ext cx="5623062" cy="3897104"/>
            <a:chOff x="825545" y="1538054"/>
            <a:chExt cx="7552105" cy="5218467"/>
          </a:xfrm>
        </p:grpSpPr>
        <p:sp>
          <p:nvSpPr>
            <p:cNvPr id="23" name="Rounded Rectangle 22"/>
            <p:cNvSpPr/>
            <p:nvPr/>
          </p:nvSpPr>
          <p:spPr bwMode="auto">
            <a:xfrm>
              <a:off x="2517042" y="1538054"/>
              <a:ext cx="1664799" cy="766496"/>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rgbClr val="FFFFFF"/>
                  </a:solidFill>
                  <a:latin typeface="Arial"/>
                  <a:cs typeface="Arial"/>
                </a:rPr>
                <a:t>External Code</a:t>
              </a:r>
              <a:endParaRPr kumimoji="0" lang="en-US" sz="1100" b="0" i="0" u="none" strike="noStrike" cap="none" normalizeH="0" baseline="0" dirty="0">
                <a:ln>
                  <a:noFill/>
                </a:ln>
                <a:solidFill>
                  <a:srgbClr val="FFFFFF"/>
                </a:solidFill>
                <a:effectLst/>
                <a:latin typeface="Arial"/>
                <a:cs typeface="Arial"/>
              </a:endParaRPr>
            </a:p>
          </p:txBody>
        </p:sp>
        <p:sp>
          <p:nvSpPr>
            <p:cNvPr id="2" name="Decision 1"/>
            <p:cNvSpPr/>
            <p:nvPr/>
          </p:nvSpPr>
          <p:spPr bwMode="auto">
            <a:xfrm>
              <a:off x="2228990" y="2644993"/>
              <a:ext cx="2252039" cy="1086806"/>
            </a:xfrm>
            <a:prstGeom prst="flowChartDecision">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Arial"/>
                  <a:cs typeface="Arial"/>
                </a:rPr>
                <a:t>Structured text input file?</a:t>
              </a:r>
              <a:endParaRPr kumimoji="0" lang="en-US" sz="1100" b="0" i="0" u="none" strike="noStrike" cap="none" normalizeH="0" baseline="0" dirty="0">
                <a:ln>
                  <a:noFill/>
                </a:ln>
                <a:solidFill>
                  <a:schemeClr val="bg1"/>
                </a:solidFill>
                <a:effectLst/>
                <a:latin typeface="Arial"/>
                <a:cs typeface="Arial"/>
              </a:endParaRPr>
            </a:p>
          </p:txBody>
        </p:sp>
        <p:sp>
          <p:nvSpPr>
            <p:cNvPr id="12" name="Decision 11"/>
            <p:cNvSpPr/>
            <p:nvPr/>
          </p:nvSpPr>
          <p:spPr bwMode="auto">
            <a:xfrm>
              <a:off x="2530135" y="4124619"/>
              <a:ext cx="1664800" cy="1086806"/>
            </a:xfrm>
            <a:prstGeom prst="flowChartDecisi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CSV output?</a:t>
              </a:r>
              <a:endParaRPr kumimoji="0" lang="en-US" sz="1100" b="0" i="0" u="none" strike="noStrike" cap="none" normalizeH="0" baseline="0" dirty="0">
                <a:ln>
                  <a:noFill/>
                </a:ln>
                <a:solidFill>
                  <a:schemeClr val="tx1"/>
                </a:solidFill>
                <a:effectLst/>
                <a:latin typeface="Arial"/>
                <a:cs typeface="Arial"/>
              </a:endParaRPr>
            </a:p>
          </p:txBody>
        </p:sp>
        <p:cxnSp>
          <p:nvCxnSpPr>
            <p:cNvPr id="13" name="Straight Arrow Connector 12"/>
            <p:cNvCxnSpPr>
              <a:stCxn id="23" idx="2"/>
              <a:endCxn id="2" idx="0"/>
            </p:cNvCxnSpPr>
            <p:nvPr/>
          </p:nvCxnSpPr>
          <p:spPr bwMode="auto">
            <a:xfrm>
              <a:off x="3349442" y="2304550"/>
              <a:ext cx="5568" cy="34044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stCxn id="2" idx="2"/>
              <a:endCxn id="12" idx="0"/>
            </p:cNvCxnSpPr>
            <p:nvPr/>
          </p:nvCxnSpPr>
          <p:spPr bwMode="auto">
            <a:xfrm>
              <a:off x="3355010" y="3731799"/>
              <a:ext cx="7525" cy="39282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0" name="TextBox 19"/>
            <p:cNvSpPr txBox="1"/>
            <p:nvPr/>
          </p:nvSpPr>
          <p:spPr>
            <a:xfrm>
              <a:off x="2121839" y="4296127"/>
              <a:ext cx="564498" cy="350312"/>
            </a:xfrm>
            <a:prstGeom prst="rect">
              <a:avLst/>
            </a:prstGeom>
            <a:noFill/>
          </p:spPr>
          <p:txBody>
            <a:bodyPr wrap="none" rtlCol="0">
              <a:spAutoFit/>
            </a:bodyPr>
            <a:lstStyle/>
            <a:p>
              <a:r>
                <a:rPr lang="en-US" sz="1100" b="1" i="1" dirty="0">
                  <a:latin typeface="Arial"/>
                  <a:cs typeface="Arial"/>
                </a:rPr>
                <a:t>yes</a:t>
              </a:r>
            </a:p>
          </p:txBody>
        </p:sp>
        <p:sp>
          <p:nvSpPr>
            <p:cNvPr id="25" name="TextBox 24"/>
            <p:cNvSpPr txBox="1"/>
            <p:nvPr/>
          </p:nvSpPr>
          <p:spPr>
            <a:xfrm>
              <a:off x="3350193" y="3633523"/>
              <a:ext cx="564498" cy="350312"/>
            </a:xfrm>
            <a:prstGeom prst="rect">
              <a:avLst/>
            </a:prstGeom>
            <a:noFill/>
          </p:spPr>
          <p:txBody>
            <a:bodyPr wrap="none" rtlCol="0">
              <a:spAutoFit/>
            </a:bodyPr>
            <a:lstStyle/>
            <a:p>
              <a:r>
                <a:rPr lang="en-US" sz="1100" b="1" i="1" dirty="0">
                  <a:latin typeface="Arial"/>
                  <a:cs typeface="Arial"/>
                </a:rPr>
                <a:t>yes</a:t>
              </a:r>
            </a:p>
          </p:txBody>
        </p:sp>
        <p:sp>
          <p:nvSpPr>
            <p:cNvPr id="26" name="Rounded Rectangle 25"/>
            <p:cNvSpPr/>
            <p:nvPr/>
          </p:nvSpPr>
          <p:spPr bwMode="auto">
            <a:xfrm>
              <a:off x="825545" y="3902021"/>
              <a:ext cx="1251226" cy="151764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No need to create interface: </a:t>
              </a:r>
              <a:r>
                <a:rPr lang="en-US" sz="1100" b="1" i="1" dirty="0">
                  <a:solidFill>
                    <a:schemeClr val="tx1"/>
                  </a:solidFill>
                  <a:latin typeface="Arial"/>
                  <a:cs typeface="Arial"/>
                </a:rPr>
                <a:t>Generic Code </a:t>
              </a:r>
              <a:endParaRPr kumimoji="0" lang="en-US" sz="1100" b="1" i="1" u="none" strike="noStrike" cap="none" normalizeH="0" baseline="0" dirty="0">
                <a:ln>
                  <a:noFill/>
                </a:ln>
                <a:solidFill>
                  <a:schemeClr val="tx1"/>
                </a:solidFill>
                <a:effectLst/>
                <a:latin typeface="Arial"/>
                <a:cs typeface="Arial"/>
              </a:endParaRPr>
            </a:p>
          </p:txBody>
        </p:sp>
        <p:cxnSp>
          <p:nvCxnSpPr>
            <p:cNvPr id="27" name="Straight Arrow Connector 26"/>
            <p:cNvCxnSpPr/>
            <p:nvPr/>
          </p:nvCxnSpPr>
          <p:spPr bwMode="auto">
            <a:xfrm>
              <a:off x="4481029" y="3177122"/>
              <a:ext cx="487257"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4470746" y="2838568"/>
              <a:ext cx="480533" cy="350312"/>
            </a:xfrm>
            <a:prstGeom prst="rect">
              <a:avLst/>
            </a:prstGeom>
            <a:noFill/>
          </p:spPr>
          <p:txBody>
            <a:bodyPr wrap="none" rtlCol="0">
              <a:spAutoFit/>
            </a:bodyPr>
            <a:lstStyle/>
            <a:p>
              <a:r>
                <a:rPr lang="en-US" sz="1100" b="1" i="1" dirty="0">
                  <a:latin typeface="Arial"/>
                  <a:cs typeface="Arial"/>
                </a:rPr>
                <a:t>no</a:t>
              </a:r>
            </a:p>
          </p:txBody>
        </p:sp>
        <p:sp>
          <p:nvSpPr>
            <p:cNvPr id="30" name="Rounded Rectangle 29"/>
            <p:cNvSpPr/>
            <p:nvPr/>
          </p:nvSpPr>
          <p:spPr bwMode="auto">
            <a:xfrm>
              <a:off x="4981379" y="2698694"/>
              <a:ext cx="1664799" cy="96763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Create Code Interface (Input)</a:t>
              </a:r>
              <a:endParaRPr kumimoji="0" lang="en-US" sz="1100" b="0" i="0" u="none" strike="noStrike" cap="none" normalizeH="0" baseline="0" dirty="0">
                <a:ln>
                  <a:noFill/>
                </a:ln>
                <a:solidFill>
                  <a:schemeClr val="tx1"/>
                </a:solidFill>
                <a:effectLst/>
                <a:latin typeface="Arial"/>
                <a:cs typeface="Arial"/>
              </a:endParaRPr>
            </a:p>
          </p:txBody>
        </p:sp>
        <p:sp>
          <p:nvSpPr>
            <p:cNvPr id="31" name="Decision 30"/>
            <p:cNvSpPr/>
            <p:nvPr/>
          </p:nvSpPr>
          <p:spPr bwMode="auto">
            <a:xfrm>
              <a:off x="4945362" y="4137712"/>
              <a:ext cx="1740095" cy="1086806"/>
            </a:xfrm>
            <a:prstGeom prst="flowChartDecisio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tx1"/>
                  </a:solidFill>
                  <a:latin typeface="Arial"/>
                  <a:cs typeface="Arial"/>
                </a:rPr>
                <a:t>CSV output?</a:t>
              </a:r>
              <a:endParaRPr kumimoji="0" lang="en-US" sz="1100" b="0" i="0" u="none" strike="noStrike" cap="none" normalizeH="0" baseline="0" dirty="0">
                <a:ln>
                  <a:noFill/>
                </a:ln>
                <a:solidFill>
                  <a:schemeClr val="tx1"/>
                </a:solidFill>
                <a:effectLst/>
                <a:latin typeface="Arial"/>
                <a:cs typeface="Arial"/>
              </a:endParaRPr>
            </a:p>
          </p:txBody>
        </p:sp>
        <p:cxnSp>
          <p:nvCxnSpPr>
            <p:cNvPr id="33" name="Straight Arrow Connector 32"/>
            <p:cNvCxnSpPr>
              <a:stCxn id="30" idx="2"/>
              <a:endCxn id="31" idx="0"/>
            </p:cNvCxnSpPr>
            <p:nvPr/>
          </p:nvCxnSpPr>
          <p:spPr bwMode="auto">
            <a:xfrm>
              <a:off x="5813779" y="3666329"/>
              <a:ext cx="1631" cy="47138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34" name="Straight Arrow Connector 33"/>
            <p:cNvCxnSpPr>
              <a:endCxn id="37" idx="0"/>
            </p:cNvCxnSpPr>
            <p:nvPr/>
          </p:nvCxnSpPr>
          <p:spPr bwMode="auto">
            <a:xfrm flipH="1">
              <a:off x="5809367" y="5211425"/>
              <a:ext cx="4412" cy="45961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5" name="TextBox 34"/>
            <p:cNvSpPr txBox="1"/>
            <p:nvPr/>
          </p:nvSpPr>
          <p:spPr>
            <a:xfrm>
              <a:off x="5811822" y="5185237"/>
              <a:ext cx="564498" cy="350312"/>
            </a:xfrm>
            <a:prstGeom prst="rect">
              <a:avLst/>
            </a:prstGeom>
            <a:noFill/>
          </p:spPr>
          <p:txBody>
            <a:bodyPr wrap="none" rtlCol="0">
              <a:spAutoFit/>
            </a:bodyPr>
            <a:lstStyle/>
            <a:p>
              <a:r>
                <a:rPr lang="en-US" sz="1100" b="1" i="1" dirty="0">
                  <a:latin typeface="Arial"/>
                  <a:cs typeface="Arial"/>
                </a:rPr>
                <a:t>yes</a:t>
              </a:r>
            </a:p>
          </p:txBody>
        </p:sp>
        <p:sp>
          <p:nvSpPr>
            <p:cNvPr id="37" name="Rounded Rectangle 36"/>
            <p:cNvSpPr/>
            <p:nvPr/>
          </p:nvSpPr>
          <p:spPr bwMode="auto">
            <a:xfrm>
              <a:off x="4842823" y="5671039"/>
              <a:ext cx="1933087" cy="1085482"/>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100" dirty="0">
                  <a:solidFill>
                    <a:schemeClr val="tx1"/>
                  </a:solidFill>
                  <a:cs typeface="Arial"/>
                </a:rPr>
                <a:t>No need to create an output parser: RAVEN reads CSVs</a:t>
              </a:r>
            </a:p>
          </p:txBody>
        </p:sp>
        <p:sp>
          <p:nvSpPr>
            <p:cNvPr id="39" name="TextBox 38"/>
            <p:cNvSpPr txBox="1"/>
            <p:nvPr/>
          </p:nvSpPr>
          <p:spPr>
            <a:xfrm>
              <a:off x="3341972" y="5111678"/>
              <a:ext cx="480533" cy="350312"/>
            </a:xfrm>
            <a:prstGeom prst="rect">
              <a:avLst/>
            </a:prstGeom>
            <a:noFill/>
          </p:spPr>
          <p:txBody>
            <a:bodyPr wrap="none" rtlCol="0">
              <a:spAutoFit/>
            </a:bodyPr>
            <a:lstStyle/>
            <a:p>
              <a:pPr algn="ctr"/>
              <a:r>
                <a:rPr lang="en-US" sz="1100" b="1" i="1" dirty="0">
                  <a:latin typeface="Arial"/>
                  <a:cs typeface="Arial"/>
                </a:rPr>
                <a:t>no</a:t>
              </a:r>
            </a:p>
          </p:txBody>
        </p:sp>
        <p:sp>
          <p:nvSpPr>
            <p:cNvPr id="44" name="Rounded Rectangle 43"/>
            <p:cNvSpPr/>
            <p:nvPr/>
          </p:nvSpPr>
          <p:spPr bwMode="auto">
            <a:xfrm>
              <a:off x="2388466" y="5671039"/>
              <a:ext cx="1933087" cy="1033105"/>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100" dirty="0">
                  <a:solidFill>
                    <a:schemeClr val="tx1"/>
                  </a:solidFill>
                  <a:cs typeface="Arial"/>
                </a:rPr>
                <a:t>Inherit from </a:t>
              </a:r>
              <a:r>
                <a:rPr lang="en-US" sz="1100" b="1" i="1" dirty="0" err="1">
                  <a:solidFill>
                    <a:schemeClr val="tx1"/>
                  </a:solidFill>
                  <a:cs typeface="Arial"/>
                </a:rPr>
                <a:t>GenericCode</a:t>
              </a:r>
              <a:r>
                <a:rPr lang="en-US" sz="1100" dirty="0">
                  <a:solidFill>
                    <a:schemeClr val="tx1"/>
                  </a:solidFill>
                  <a:cs typeface="Arial"/>
                </a:rPr>
                <a:t> and create an output parser</a:t>
              </a:r>
            </a:p>
          </p:txBody>
        </p:sp>
        <p:cxnSp>
          <p:nvCxnSpPr>
            <p:cNvPr id="45" name="Straight Arrow Connector 44"/>
            <p:cNvCxnSpPr>
              <a:cxnSpLocks/>
              <a:stCxn id="31" idx="3"/>
              <a:endCxn id="47" idx="1"/>
            </p:cNvCxnSpPr>
            <p:nvPr/>
          </p:nvCxnSpPr>
          <p:spPr bwMode="auto">
            <a:xfrm>
              <a:off x="6685457" y="4681116"/>
              <a:ext cx="502833" cy="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6" name="TextBox 45"/>
            <p:cNvSpPr txBox="1"/>
            <p:nvPr/>
          </p:nvSpPr>
          <p:spPr>
            <a:xfrm>
              <a:off x="6690750" y="4342562"/>
              <a:ext cx="480533" cy="350312"/>
            </a:xfrm>
            <a:prstGeom prst="rect">
              <a:avLst/>
            </a:prstGeom>
            <a:noFill/>
          </p:spPr>
          <p:txBody>
            <a:bodyPr wrap="none" rtlCol="0">
              <a:spAutoFit/>
            </a:bodyPr>
            <a:lstStyle/>
            <a:p>
              <a:r>
                <a:rPr lang="en-US" sz="1100" b="1" i="1" dirty="0">
                  <a:latin typeface="Arial"/>
                  <a:cs typeface="Arial"/>
                </a:rPr>
                <a:t>no</a:t>
              </a:r>
            </a:p>
          </p:txBody>
        </p:sp>
        <p:sp>
          <p:nvSpPr>
            <p:cNvPr id="47" name="Rounded Rectangle 46"/>
            <p:cNvSpPr/>
            <p:nvPr/>
          </p:nvSpPr>
          <p:spPr bwMode="auto">
            <a:xfrm>
              <a:off x="7188291" y="4190751"/>
              <a:ext cx="1189359" cy="98073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100" dirty="0">
                  <a:solidFill>
                    <a:schemeClr val="tx1"/>
                  </a:solidFill>
                  <a:cs typeface="Arial"/>
                </a:rPr>
                <a:t>Create an output parser</a:t>
              </a:r>
            </a:p>
          </p:txBody>
        </p:sp>
        <p:cxnSp>
          <p:nvCxnSpPr>
            <p:cNvPr id="40" name="Straight Arrow Connector 39"/>
            <p:cNvCxnSpPr/>
            <p:nvPr/>
          </p:nvCxnSpPr>
          <p:spPr bwMode="auto">
            <a:xfrm flipH="1">
              <a:off x="2117534" y="4679037"/>
              <a:ext cx="412601" cy="66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1" name="Straight Arrow Connector 40"/>
            <p:cNvCxnSpPr/>
            <p:nvPr/>
          </p:nvCxnSpPr>
          <p:spPr bwMode="auto">
            <a:xfrm>
              <a:off x="3362535" y="5211017"/>
              <a:ext cx="5568" cy="34044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grpSp>
      <p:sp>
        <p:nvSpPr>
          <p:cNvPr id="28" name="Content Placeholder 2">
            <a:extLst>
              <a:ext uri="{FF2B5EF4-FFF2-40B4-BE49-F238E27FC236}">
                <a16:creationId xmlns:a16="http://schemas.microsoft.com/office/drawing/2014/main" id="{4256B615-6221-5742-96A6-5D28955F0AA4}"/>
              </a:ext>
            </a:extLst>
          </p:cNvPr>
          <p:cNvSpPr>
            <a:spLocks noGrp="1"/>
          </p:cNvSpPr>
          <p:nvPr>
            <p:ph idx="1"/>
          </p:nvPr>
        </p:nvSpPr>
        <p:spPr>
          <a:xfrm>
            <a:off x="403106" y="1720330"/>
            <a:ext cx="4093505" cy="4394329"/>
          </a:xfrm>
        </p:spPr>
        <p:txBody>
          <a:bodyPr/>
          <a:lstStyle/>
          <a:p>
            <a:pPr algn="just"/>
            <a:r>
              <a:rPr lang="en-US" dirty="0"/>
              <a:t>RAVEN currently coupled with:</a:t>
            </a:r>
          </a:p>
          <a:p>
            <a:pPr lvl="1" algn="just"/>
            <a:r>
              <a:rPr lang="en-US" dirty="0"/>
              <a:t>RELAP5-3D/ RELAP5 mod 3</a:t>
            </a:r>
          </a:p>
          <a:p>
            <a:pPr lvl="1" algn="just"/>
            <a:r>
              <a:rPr lang="en-US" dirty="0"/>
              <a:t>MELCOR</a:t>
            </a:r>
          </a:p>
          <a:p>
            <a:pPr lvl="1" algn="just"/>
            <a:r>
              <a:rPr lang="en-US" dirty="0"/>
              <a:t>MAAP5</a:t>
            </a:r>
          </a:p>
          <a:p>
            <a:pPr lvl="1" algn="just"/>
            <a:r>
              <a:rPr lang="en-US" dirty="0"/>
              <a:t>MOOSE-BASED APPs</a:t>
            </a:r>
          </a:p>
          <a:p>
            <a:pPr lvl="1" algn="just"/>
            <a:r>
              <a:rPr lang="en-US" dirty="0"/>
              <a:t>SCALE</a:t>
            </a:r>
          </a:p>
          <a:p>
            <a:pPr lvl="1" algn="just"/>
            <a:r>
              <a:rPr lang="en-US" dirty="0"/>
              <a:t>SERPENT</a:t>
            </a:r>
          </a:p>
          <a:p>
            <a:pPr lvl="1" algn="just"/>
            <a:r>
              <a:rPr lang="en-US" dirty="0"/>
              <a:t>PHISICS</a:t>
            </a:r>
          </a:p>
          <a:p>
            <a:pPr lvl="1" algn="just"/>
            <a:r>
              <a:rPr lang="en-US" dirty="0"/>
              <a:t>COBRA TF</a:t>
            </a:r>
          </a:p>
          <a:p>
            <a:pPr lvl="1" algn="just"/>
            <a:r>
              <a:rPr lang="en-US" dirty="0"/>
              <a:t>SAPHIRE</a:t>
            </a:r>
          </a:p>
          <a:p>
            <a:pPr lvl="1" algn="just"/>
            <a:r>
              <a:rPr lang="en-US" dirty="0"/>
              <a:t>MODELICA</a:t>
            </a:r>
          </a:p>
          <a:p>
            <a:pPr lvl="1" algn="just"/>
            <a:r>
              <a:rPr lang="en-US" dirty="0"/>
              <a:t>DAYMOLA</a:t>
            </a:r>
          </a:p>
          <a:p>
            <a:pPr lvl="1" algn="just"/>
            <a:r>
              <a:rPr lang="en-US" dirty="0"/>
              <a:t>BISON</a:t>
            </a:r>
          </a:p>
          <a:p>
            <a:pPr lvl="1" algn="just"/>
            <a:r>
              <a:rPr lang="en-US" dirty="0"/>
              <a:t>MAMMOTH</a:t>
            </a:r>
          </a:p>
          <a:p>
            <a:pPr lvl="1" algn="just"/>
            <a:r>
              <a:rPr lang="en-US" dirty="0"/>
              <a:t>GOTHIC</a:t>
            </a:r>
          </a:p>
          <a:p>
            <a:pPr lvl="2" algn="just"/>
            <a:endParaRPr lang="en-US" dirty="0"/>
          </a:p>
          <a:p>
            <a:pPr lvl="2" algn="just"/>
            <a:endParaRPr lang="en-US" dirty="0"/>
          </a:p>
          <a:p>
            <a:pPr lvl="2" algn="just"/>
            <a:endParaRPr lang="en-US" dirty="0"/>
          </a:p>
        </p:txBody>
      </p:sp>
      <p:sp>
        <p:nvSpPr>
          <p:cNvPr id="32" name="Title 1">
            <a:extLst>
              <a:ext uri="{FF2B5EF4-FFF2-40B4-BE49-F238E27FC236}">
                <a16:creationId xmlns:a16="http://schemas.microsoft.com/office/drawing/2014/main" id="{121926EE-6352-8D42-A88E-DF6E44037936}"/>
              </a:ext>
            </a:extLst>
          </p:cNvPr>
          <p:cNvSpPr txBox="1">
            <a:spLocks/>
          </p:cNvSpPr>
          <p:nvPr/>
        </p:nvSpPr>
        <p:spPr bwMode="auto">
          <a:xfrm>
            <a:off x="553149" y="1010984"/>
            <a:ext cx="8231187" cy="37702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85000"/>
              </a:lnSpc>
              <a:spcBef>
                <a:spcPct val="0"/>
              </a:spcBef>
              <a:spcAft>
                <a:spcPct val="0"/>
              </a:spcAft>
              <a:defRPr sz="2800" b="1" i="1">
                <a:solidFill>
                  <a:srgbClr val="005863"/>
                </a:solidFill>
                <a:latin typeface="+mj-lt"/>
                <a:ea typeface="ＭＳ Ｐゴシック" charset="0"/>
                <a:cs typeface="+mj-cs"/>
              </a:defRPr>
            </a:lvl1pPr>
            <a:lvl2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2pPr>
            <a:lvl3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3pPr>
            <a:lvl4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4pPr>
            <a:lvl5pPr algn="l" rtl="0" eaLnBrk="1" fontAlgn="base" hangingPunct="1">
              <a:lnSpc>
                <a:spcPct val="85000"/>
              </a:lnSpc>
              <a:spcBef>
                <a:spcPct val="0"/>
              </a:spcBef>
              <a:spcAft>
                <a:spcPct val="0"/>
              </a:spcAft>
              <a:defRPr sz="2800" b="1" i="1">
                <a:solidFill>
                  <a:srgbClr val="003663"/>
                </a:solidFill>
                <a:latin typeface="Arial" charset="0"/>
                <a:ea typeface="ＭＳ Ｐゴシック" charset="0"/>
              </a:defRPr>
            </a:lvl5pPr>
            <a:lvl6pPr marL="457200" algn="l" rtl="0" eaLnBrk="1" fontAlgn="base" hangingPunct="1">
              <a:lnSpc>
                <a:spcPct val="85000"/>
              </a:lnSpc>
              <a:spcBef>
                <a:spcPct val="0"/>
              </a:spcBef>
              <a:spcAft>
                <a:spcPct val="0"/>
              </a:spcAft>
              <a:defRPr sz="2800" b="1" i="1">
                <a:solidFill>
                  <a:srgbClr val="003663"/>
                </a:solidFill>
                <a:latin typeface="Arial" charset="0"/>
              </a:defRPr>
            </a:lvl6pPr>
            <a:lvl7pPr marL="914400" algn="l" rtl="0" eaLnBrk="1" fontAlgn="base" hangingPunct="1">
              <a:lnSpc>
                <a:spcPct val="85000"/>
              </a:lnSpc>
              <a:spcBef>
                <a:spcPct val="0"/>
              </a:spcBef>
              <a:spcAft>
                <a:spcPct val="0"/>
              </a:spcAft>
              <a:defRPr sz="2800" b="1" i="1">
                <a:solidFill>
                  <a:srgbClr val="003663"/>
                </a:solidFill>
                <a:latin typeface="Arial" charset="0"/>
              </a:defRPr>
            </a:lvl7pPr>
            <a:lvl8pPr marL="1371600" algn="l" rtl="0" eaLnBrk="1" fontAlgn="base" hangingPunct="1">
              <a:lnSpc>
                <a:spcPct val="85000"/>
              </a:lnSpc>
              <a:spcBef>
                <a:spcPct val="0"/>
              </a:spcBef>
              <a:spcAft>
                <a:spcPct val="0"/>
              </a:spcAft>
              <a:defRPr sz="2800" b="1" i="1">
                <a:solidFill>
                  <a:srgbClr val="003663"/>
                </a:solidFill>
                <a:latin typeface="Arial" charset="0"/>
              </a:defRPr>
            </a:lvl8pPr>
            <a:lvl9pPr marL="1828800" algn="l" rtl="0" eaLnBrk="1" fontAlgn="base" hangingPunct="1">
              <a:lnSpc>
                <a:spcPct val="85000"/>
              </a:lnSpc>
              <a:spcBef>
                <a:spcPct val="0"/>
              </a:spcBef>
              <a:spcAft>
                <a:spcPct val="0"/>
              </a:spcAft>
              <a:defRPr sz="2800" b="1" i="1">
                <a:solidFill>
                  <a:srgbClr val="003663"/>
                </a:solidFill>
                <a:latin typeface="Arial" charset="0"/>
              </a:defRPr>
            </a:lvl9pPr>
          </a:lstStyle>
          <a:p>
            <a:r>
              <a:rPr lang="en-US" b="0" kern="0" dirty="0"/>
              <a:t>Codes</a:t>
            </a:r>
          </a:p>
        </p:txBody>
      </p:sp>
    </p:spTree>
    <p:extLst>
      <p:ext uri="{BB962C8B-B14F-4D97-AF65-F5344CB8AC3E}">
        <p14:creationId xmlns:p14="http://schemas.microsoft.com/office/powerpoint/2010/main" val="3872727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Diego1.png"/>
          <p:cNvPicPr>
            <a:picLocks noChangeAspect="1"/>
          </p:cNvPicPr>
          <p:nvPr/>
        </p:nvPicPr>
        <p:blipFill rotWithShape="1">
          <a:blip r:embed="rId3">
            <a:extLst>
              <a:ext uri="{28A0092B-C50C-407E-A947-70E740481C1C}">
                <a14:useLocalDpi xmlns:a14="http://schemas.microsoft.com/office/drawing/2010/main" val="0"/>
              </a:ext>
            </a:extLst>
          </a:blip>
          <a:srcRect l="13721" t="6536" r="7491" b="5419"/>
          <a:stretch/>
        </p:blipFill>
        <p:spPr>
          <a:xfrm>
            <a:off x="1956534" y="4376654"/>
            <a:ext cx="5270903" cy="2482279"/>
          </a:xfrm>
          <a:prstGeom prst="rect">
            <a:avLst/>
          </a:prstGeom>
        </p:spPr>
      </p:pic>
      <p:sp>
        <p:nvSpPr>
          <p:cNvPr id="2" name="Title 1"/>
          <p:cNvSpPr>
            <a:spLocks noGrp="1"/>
          </p:cNvSpPr>
          <p:nvPr>
            <p:ph type="title"/>
          </p:nvPr>
        </p:nvSpPr>
        <p:spPr>
          <a:xfrm>
            <a:off x="455613" y="1004888"/>
            <a:ext cx="8231187" cy="377026"/>
          </a:xfrm>
        </p:spPr>
        <p:txBody>
          <a:bodyPr/>
          <a:lstStyle/>
          <a:p>
            <a:r>
              <a:rPr lang="en-US" b="0" dirty="0"/>
              <a:t>ROMs: a Quick Introduction</a:t>
            </a:r>
          </a:p>
        </p:txBody>
      </p:sp>
      <p:sp>
        <p:nvSpPr>
          <p:cNvPr id="3" name="Content Placeholder 2"/>
          <p:cNvSpPr>
            <a:spLocks noGrp="1"/>
          </p:cNvSpPr>
          <p:nvPr>
            <p:ph idx="1"/>
          </p:nvPr>
        </p:nvSpPr>
        <p:spPr/>
        <p:txBody>
          <a:bodyPr/>
          <a:lstStyle/>
          <a:p>
            <a:r>
              <a:rPr lang="en-US" dirty="0">
                <a:solidFill>
                  <a:srgbClr val="3366FF"/>
                </a:solidFill>
              </a:rPr>
              <a:t>Consider</a:t>
            </a:r>
            <a:r>
              <a:rPr lang="en-US" dirty="0"/>
              <a:t> a set of </a:t>
            </a:r>
            <a:r>
              <a:rPr lang="en-US" i="1" dirty="0"/>
              <a:t>N</a:t>
            </a:r>
            <a:r>
              <a:rPr lang="en-US" dirty="0"/>
              <a:t> data points</a:t>
            </a:r>
          </a:p>
          <a:p>
            <a:endParaRPr lang="en-US" dirty="0"/>
          </a:p>
          <a:p>
            <a:endParaRPr lang="en-US" dirty="0"/>
          </a:p>
          <a:p>
            <a:endParaRPr lang="en-US" dirty="0"/>
          </a:p>
          <a:p>
            <a:pPr marL="0" indent="0">
              <a:buNone/>
            </a:pPr>
            <a:endParaRPr lang="en-US" dirty="0"/>
          </a:p>
          <a:p>
            <a:r>
              <a:rPr lang="en-US" dirty="0"/>
              <a:t>Build a </a:t>
            </a:r>
            <a:r>
              <a:rPr lang="en-US" dirty="0">
                <a:solidFill>
                  <a:srgbClr val="3366FF"/>
                </a:solidFill>
              </a:rPr>
              <a:t>surrogate model </a:t>
            </a:r>
          </a:p>
          <a:p>
            <a:pPr lvl="1"/>
            <a:r>
              <a:rPr lang="en-US" dirty="0"/>
              <a:t>Reduced Order Model</a:t>
            </a:r>
          </a:p>
          <a:p>
            <a:endParaRPr lang="en-US" dirty="0"/>
          </a:p>
          <a:p>
            <a:endParaRPr lang="en-US" dirty="0"/>
          </a:p>
          <a:p>
            <a:endParaRPr lang="en-US" dirty="0"/>
          </a:p>
          <a:p>
            <a:endParaRPr lang="en-US" dirty="0"/>
          </a:p>
        </p:txBody>
      </p:sp>
      <p:graphicFrame>
        <p:nvGraphicFramePr>
          <p:cNvPr id="4" name="Object 3"/>
          <p:cNvGraphicFramePr>
            <a:graphicFrameLocks noChangeAspect="1"/>
          </p:cNvGraphicFramePr>
          <p:nvPr/>
        </p:nvGraphicFramePr>
        <p:xfrm>
          <a:off x="3142863" y="2424960"/>
          <a:ext cx="1111724" cy="422455"/>
        </p:xfrm>
        <a:graphic>
          <a:graphicData uri="http://schemas.openxmlformats.org/presentationml/2006/ole">
            <mc:AlternateContent xmlns:mc="http://schemas.openxmlformats.org/markup-compatibility/2006">
              <mc:Choice xmlns:v="urn:schemas-microsoft-com:vml" Requires="v">
                <p:oleObj spid="_x0000_s24657" name="Equation" r:id="rId4" imgW="635000" imgH="241300" progId="Equation.3">
                  <p:embed/>
                </p:oleObj>
              </mc:Choice>
              <mc:Fallback>
                <p:oleObj name="Equation" r:id="rId4" imgW="635000" imgH="241300" progId="Equation.3">
                  <p:embed/>
                  <p:pic>
                    <p:nvPicPr>
                      <p:cNvPr id="4" name="Object 3"/>
                      <p:cNvPicPr/>
                      <p:nvPr/>
                    </p:nvPicPr>
                    <p:blipFill>
                      <a:blip r:embed="rId5"/>
                      <a:stretch>
                        <a:fillRect/>
                      </a:stretch>
                    </p:blipFill>
                    <p:spPr>
                      <a:xfrm>
                        <a:off x="3142863" y="2424960"/>
                        <a:ext cx="1111724" cy="42245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4481996" y="2481109"/>
          <a:ext cx="1066800" cy="311150"/>
        </p:xfrm>
        <a:graphic>
          <a:graphicData uri="http://schemas.openxmlformats.org/presentationml/2006/ole">
            <mc:AlternateContent xmlns:mc="http://schemas.openxmlformats.org/markup-compatibility/2006">
              <mc:Choice xmlns:v="urn:schemas-microsoft-com:vml" Requires="v">
                <p:oleObj spid="_x0000_s24658" name="Equation" r:id="rId6" imgW="609600" imgH="177800" progId="Equation.3">
                  <p:embed/>
                </p:oleObj>
              </mc:Choice>
              <mc:Fallback>
                <p:oleObj name="Equation" r:id="rId6" imgW="609600" imgH="177800" progId="Equation.3">
                  <p:embed/>
                  <p:pic>
                    <p:nvPicPr>
                      <p:cNvPr id="5" name="Object 4"/>
                      <p:cNvPicPr/>
                      <p:nvPr/>
                    </p:nvPicPr>
                    <p:blipFill>
                      <a:blip r:embed="rId7"/>
                      <a:stretch>
                        <a:fillRect/>
                      </a:stretch>
                    </p:blipFill>
                    <p:spPr>
                      <a:xfrm>
                        <a:off x="4481996" y="2481109"/>
                        <a:ext cx="1066800" cy="311150"/>
                      </a:xfrm>
                      <a:prstGeom prst="rect">
                        <a:avLst/>
                      </a:prstGeom>
                    </p:spPr>
                  </p:pic>
                </p:oleObj>
              </mc:Fallback>
            </mc:AlternateContent>
          </a:graphicData>
        </a:graphic>
      </p:graphicFrame>
      <p:sp>
        <p:nvSpPr>
          <p:cNvPr id="10" name="Line Callout 2 9"/>
          <p:cNvSpPr/>
          <p:nvPr/>
        </p:nvSpPr>
        <p:spPr bwMode="auto">
          <a:xfrm>
            <a:off x="4555818" y="3035596"/>
            <a:ext cx="3631837" cy="376362"/>
          </a:xfrm>
          <a:prstGeom prst="borderCallout2">
            <a:avLst>
              <a:gd name="adj1" fmla="val 18750"/>
              <a:gd name="adj2" fmla="val -8333"/>
              <a:gd name="adj3" fmla="val 18750"/>
              <a:gd name="adj4" fmla="val -16667"/>
              <a:gd name="adj5" fmla="val -51014"/>
              <a:gd name="adj6" fmla="val -32074"/>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Inputs: Initial and boundary conditions</a:t>
            </a:r>
          </a:p>
        </p:txBody>
      </p:sp>
      <p:sp>
        <p:nvSpPr>
          <p:cNvPr id="11" name="Line Callout 2 10"/>
          <p:cNvSpPr/>
          <p:nvPr/>
        </p:nvSpPr>
        <p:spPr bwMode="auto">
          <a:xfrm>
            <a:off x="5703547" y="1450403"/>
            <a:ext cx="2824830" cy="822631"/>
          </a:xfrm>
          <a:prstGeom prst="borderCallout2">
            <a:avLst>
              <a:gd name="adj1" fmla="val 18750"/>
              <a:gd name="adj2" fmla="val -8333"/>
              <a:gd name="adj3" fmla="val 18750"/>
              <a:gd name="adj4" fmla="val -16667"/>
              <a:gd name="adj5" fmla="val 122662"/>
              <a:gd name="adj6" fmla="val -67108"/>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mn-lt"/>
              </a:rPr>
              <a:t>Output: Simulation outcome (success/failure, max clad temperature)</a:t>
            </a:r>
            <a:endParaRPr kumimoji="0" lang="en-US" sz="1600" b="0" i="0" u="none" strike="noStrike" cap="none" normalizeH="0" baseline="0" dirty="0">
              <a:ln>
                <a:noFill/>
              </a:ln>
              <a:solidFill>
                <a:schemeClr val="tx1"/>
              </a:solidFill>
              <a:effectLst/>
              <a:latin typeface="+mn-lt"/>
            </a:endParaRPr>
          </a:p>
        </p:txBody>
      </p:sp>
      <p:graphicFrame>
        <p:nvGraphicFramePr>
          <p:cNvPr id="12" name="Object 11"/>
          <p:cNvGraphicFramePr>
            <a:graphicFrameLocks noChangeAspect="1"/>
          </p:cNvGraphicFramePr>
          <p:nvPr/>
        </p:nvGraphicFramePr>
        <p:xfrm>
          <a:off x="3763987" y="3741990"/>
          <a:ext cx="3032125" cy="422275"/>
        </p:xfrm>
        <a:graphic>
          <a:graphicData uri="http://schemas.openxmlformats.org/presentationml/2006/ole">
            <mc:AlternateContent xmlns:mc="http://schemas.openxmlformats.org/markup-compatibility/2006">
              <mc:Choice xmlns:v="urn:schemas-microsoft-com:vml" Requires="v">
                <p:oleObj spid="_x0000_s24659" name="Equation" r:id="rId8" imgW="1727200" imgH="241300" progId="Equation.3">
                  <p:embed/>
                </p:oleObj>
              </mc:Choice>
              <mc:Fallback>
                <p:oleObj name="Equation" r:id="rId8" imgW="1727200" imgH="241300" progId="Equation.3">
                  <p:embed/>
                  <p:pic>
                    <p:nvPicPr>
                      <p:cNvPr id="12" name="Object 11"/>
                      <p:cNvPicPr/>
                      <p:nvPr/>
                    </p:nvPicPr>
                    <p:blipFill>
                      <a:blip r:embed="rId9"/>
                      <a:stretch>
                        <a:fillRect/>
                      </a:stretch>
                    </p:blipFill>
                    <p:spPr>
                      <a:xfrm>
                        <a:off x="3763987" y="3741990"/>
                        <a:ext cx="3032125" cy="422275"/>
                      </a:xfrm>
                      <a:prstGeom prst="rect">
                        <a:avLst/>
                      </a:prstGeom>
                    </p:spPr>
                  </p:pic>
                </p:oleObj>
              </mc:Fallback>
            </mc:AlternateContent>
          </a:graphicData>
        </a:graphic>
      </p:graphicFrame>
      <p:sp>
        <p:nvSpPr>
          <p:cNvPr id="13" name="TextBox 12"/>
          <p:cNvSpPr txBox="1"/>
          <p:nvPr/>
        </p:nvSpPr>
        <p:spPr>
          <a:xfrm>
            <a:off x="5887815" y="3731494"/>
            <a:ext cx="338554" cy="461665"/>
          </a:xfrm>
          <a:prstGeom prst="rect">
            <a:avLst/>
          </a:prstGeom>
          <a:noFill/>
        </p:spPr>
        <p:txBody>
          <a:bodyPr wrap="none" rtlCol="0">
            <a:spAutoFit/>
          </a:bodyPr>
          <a:lstStyle/>
          <a:p>
            <a:r>
              <a:rPr lang="en-US" dirty="0">
                <a:latin typeface="Arial"/>
                <a:ea typeface="ＭＳ ゴシック"/>
                <a:cs typeface="Arial"/>
              </a:rPr>
              <a:t>≅</a:t>
            </a:r>
            <a:endParaRPr lang="en-US" dirty="0">
              <a:latin typeface="Arial"/>
              <a:cs typeface="Arial"/>
            </a:endParaRPr>
          </a:p>
        </p:txBody>
      </p:sp>
      <p:sp>
        <p:nvSpPr>
          <p:cNvPr id="21" name="Oval 20"/>
          <p:cNvSpPr/>
          <p:nvPr/>
        </p:nvSpPr>
        <p:spPr>
          <a:xfrm>
            <a:off x="3420008" y="5897284"/>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675115" y="5830063"/>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495481" y="5120020"/>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887352" y="5174843"/>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62023" y="5766989"/>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142863" y="5296437"/>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125898" y="5869872"/>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833016" y="5453612"/>
            <a:ext cx="54823" cy="54823"/>
          </a:xfrm>
          <a:prstGeom prst="ellipse">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9" name="Object 28"/>
          <p:cNvGraphicFramePr>
            <a:graphicFrameLocks noChangeAspect="1"/>
          </p:cNvGraphicFramePr>
          <p:nvPr/>
        </p:nvGraphicFramePr>
        <p:xfrm>
          <a:off x="1047235" y="4654006"/>
          <a:ext cx="749300" cy="273050"/>
        </p:xfrm>
        <a:graphic>
          <a:graphicData uri="http://schemas.openxmlformats.org/presentationml/2006/ole">
            <mc:AlternateContent xmlns:mc="http://schemas.openxmlformats.org/markup-compatibility/2006">
              <mc:Choice xmlns:v="urn:schemas-microsoft-com:vml" Requires="v">
                <p:oleObj spid="_x0000_s24660" name="Equation" r:id="rId10" imgW="660400" imgH="241300" progId="Equation.3">
                  <p:embed/>
                </p:oleObj>
              </mc:Choice>
              <mc:Fallback>
                <p:oleObj name="Equation" r:id="rId10" imgW="660400" imgH="241300" progId="Equation.3">
                  <p:embed/>
                  <p:pic>
                    <p:nvPicPr>
                      <p:cNvPr id="29" name="Object 28"/>
                      <p:cNvPicPr/>
                      <p:nvPr/>
                    </p:nvPicPr>
                    <p:blipFill>
                      <a:blip r:embed="rId11"/>
                      <a:stretch>
                        <a:fillRect/>
                      </a:stretch>
                    </p:blipFill>
                    <p:spPr>
                      <a:xfrm>
                        <a:off x="1047235" y="4654006"/>
                        <a:ext cx="749300" cy="273050"/>
                      </a:xfrm>
                      <a:prstGeom prst="rect">
                        <a:avLst/>
                      </a:prstGeom>
                    </p:spPr>
                  </p:pic>
                </p:oleObj>
              </mc:Fallback>
            </mc:AlternateContent>
          </a:graphicData>
        </a:graphic>
      </p:graphicFrame>
      <p:cxnSp>
        <p:nvCxnSpPr>
          <p:cNvPr id="30" name="Straight Connector 29"/>
          <p:cNvCxnSpPr/>
          <p:nvPr/>
        </p:nvCxnSpPr>
        <p:spPr>
          <a:xfrm flipH="1" flipV="1">
            <a:off x="1796535" y="4790531"/>
            <a:ext cx="1090817" cy="384313"/>
          </a:xfrm>
          <a:prstGeom prst="line">
            <a:avLst/>
          </a:prstGeom>
          <a:ln w="952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31" name="Object 30"/>
          <p:cNvGraphicFramePr>
            <a:graphicFrameLocks noChangeAspect="1"/>
          </p:cNvGraphicFramePr>
          <p:nvPr/>
        </p:nvGraphicFramePr>
        <p:xfrm>
          <a:off x="5350717" y="4197475"/>
          <a:ext cx="601663" cy="355600"/>
        </p:xfrm>
        <a:graphic>
          <a:graphicData uri="http://schemas.openxmlformats.org/presentationml/2006/ole">
            <mc:AlternateContent xmlns:mc="http://schemas.openxmlformats.org/markup-compatibility/2006">
              <mc:Choice xmlns:v="urn:schemas-microsoft-com:vml" Requires="v">
                <p:oleObj spid="_x0000_s24661" name="Equation" r:id="rId12" imgW="342900" imgH="203200" progId="Equation.3">
                  <p:embed/>
                </p:oleObj>
              </mc:Choice>
              <mc:Fallback>
                <p:oleObj name="Equation" r:id="rId12" imgW="342900" imgH="203200" progId="Equation.3">
                  <p:embed/>
                  <p:pic>
                    <p:nvPicPr>
                      <p:cNvPr id="31" name="Object 30"/>
                      <p:cNvPicPr/>
                      <p:nvPr/>
                    </p:nvPicPr>
                    <p:blipFill>
                      <a:blip r:embed="rId13"/>
                      <a:stretch>
                        <a:fillRect/>
                      </a:stretch>
                    </p:blipFill>
                    <p:spPr>
                      <a:xfrm>
                        <a:off x="5350717" y="4197475"/>
                        <a:ext cx="601663" cy="355600"/>
                      </a:xfrm>
                      <a:prstGeom prst="rect">
                        <a:avLst/>
                      </a:prstGeom>
                    </p:spPr>
                  </p:pic>
                </p:oleObj>
              </mc:Fallback>
            </mc:AlternateContent>
          </a:graphicData>
        </a:graphic>
      </p:graphicFrame>
      <p:sp>
        <p:nvSpPr>
          <p:cNvPr id="37" name="Slide Number Placeholder 36"/>
          <p:cNvSpPr>
            <a:spLocks noGrp="1"/>
          </p:cNvSpPr>
          <p:nvPr>
            <p:ph type="sldNum" sz="quarter" idx="11"/>
          </p:nvPr>
        </p:nvSpPr>
        <p:spPr/>
        <p:txBody>
          <a:bodyPr/>
          <a:lstStyle/>
          <a:p>
            <a:fld id="{4B4332F1-BAE3-4172-AA6D-91F763B329EF}" type="slidenum">
              <a:rPr lang="en-US" smtClean="0"/>
              <a:pPr/>
              <a:t>19</a:t>
            </a:fld>
            <a:endParaRPr lang="en-US"/>
          </a:p>
        </p:txBody>
      </p:sp>
      <p:sp>
        <p:nvSpPr>
          <p:cNvPr id="38" name="Left Brace 37"/>
          <p:cNvSpPr/>
          <p:nvPr/>
        </p:nvSpPr>
        <p:spPr bwMode="auto">
          <a:xfrm>
            <a:off x="2352492" y="2098735"/>
            <a:ext cx="236747" cy="1206926"/>
          </a:xfrm>
          <a:prstGeom prst="leftBrace">
            <a:avLst>
              <a:gd name="adj1" fmla="val 22620"/>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9" name="Rectangle 38"/>
          <p:cNvSpPr/>
          <p:nvPr/>
        </p:nvSpPr>
        <p:spPr bwMode="auto">
          <a:xfrm>
            <a:off x="614947" y="2437289"/>
            <a:ext cx="1651238" cy="602445"/>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mj-lt"/>
              </a:rPr>
              <a:t>Data</a:t>
            </a:r>
            <a:endParaRPr kumimoji="0" lang="en-US" sz="1600" b="0" i="0" u="none" strike="noStrike" cap="none" normalizeH="0" baseline="0" dirty="0">
              <a:ln>
                <a:noFill/>
              </a:ln>
              <a:solidFill>
                <a:schemeClr val="tx1"/>
              </a:solidFill>
              <a:effectLst/>
              <a:latin typeface="+mj-lt"/>
            </a:endParaRPr>
          </a:p>
        </p:txBody>
      </p:sp>
      <p:graphicFrame>
        <p:nvGraphicFramePr>
          <p:cNvPr id="41" name="Object 40"/>
          <p:cNvGraphicFramePr>
            <a:graphicFrameLocks noChangeAspect="1"/>
          </p:cNvGraphicFramePr>
          <p:nvPr/>
        </p:nvGraphicFramePr>
        <p:xfrm>
          <a:off x="3097062" y="4197475"/>
          <a:ext cx="601663" cy="355600"/>
        </p:xfrm>
        <a:graphic>
          <a:graphicData uri="http://schemas.openxmlformats.org/presentationml/2006/ole">
            <mc:AlternateContent xmlns:mc="http://schemas.openxmlformats.org/markup-compatibility/2006">
              <mc:Choice xmlns:v="urn:schemas-microsoft-com:vml" Requires="v">
                <p:oleObj spid="_x0000_s24662" name="Equation" r:id="rId14" imgW="342900" imgH="203200" progId="Equation.3">
                  <p:embed/>
                </p:oleObj>
              </mc:Choice>
              <mc:Fallback>
                <p:oleObj name="Equation" r:id="rId14" imgW="342900" imgH="203200" progId="Equation.3">
                  <p:embed/>
                  <p:pic>
                    <p:nvPicPr>
                      <p:cNvPr id="41" name="Object 40"/>
                      <p:cNvPicPr/>
                      <p:nvPr/>
                    </p:nvPicPr>
                    <p:blipFill>
                      <a:blip r:embed="rId15"/>
                      <a:stretch>
                        <a:fillRect/>
                      </a:stretch>
                    </p:blipFill>
                    <p:spPr>
                      <a:xfrm>
                        <a:off x="3097062" y="4197475"/>
                        <a:ext cx="601663" cy="355600"/>
                      </a:xfrm>
                      <a:prstGeom prst="rect">
                        <a:avLst/>
                      </a:prstGeom>
                    </p:spPr>
                  </p:pic>
                </p:oleObj>
              </mc:Fallback>
            </mc:AlternateContent>
          </a:graphicData>
        </a:graphic>
      </p:graphicFrame>
      <p:sp>
        <p:nvSpPr>
          <p:cNvPr id="42" name="Down Arrow 41"/>
          <p:cNvSpPr/>
          <p:nvPr/>
        </p:nvSpPr>
        <p:spPr bwMode="auto">
          <a:xfrm rot="16200000">
            <a:off x="4281767" y="5260313"/>
            <a:ext cx="548105" cy="386596"/>
          </a:xfrm>
          <a:prstGeom prst="down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57874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B2AEA-2CBA-5A4C-95A1-5094096CB32D}"/>
              </a:ext>
            </a:extLst>
          </p:cNvPr>
          <p:cNvSpPr>
            <a:spLocks noGrp="1"/>
          </p:cNvSpPr>
          <p:nvPr>
            <p:ph type="title"/>
          </p:nvPr>
        </p:nvSpPr>
        <p:spPr/>
        <p:txBody>
          <a:bodyPr/>
          <a:lstStyle/>
          <a:p>
            <a:r>
              <a:rPr lang="en-US" b="0" dirty="0"/>
              <a:t>Outline</a:t>
            </a:r>
          </a:p>
        </p:txBody>
      </p:sp>
      <p:sp>
        <p:nvSpPr>
          <p:cNvPr id="4" name="Figure">
            <a:extLst>
              <a:ext uri="{FF2B5EF4-FFF2-40B4-BE49-F238E27FC236}">
                <a16:creationId xmlns:a16="http://schemas.microsoft.com/office/drawing/2014/main" id="{4B7CA519-D664-3E41-A69F-CEAAC28A18B9}"/>
              </a:ext>
            </a:extLst>
          </p:cNvPr>
          <p:cNvSpPr>
            <a:spLocks noChangeAspect="1"/>
          </p:cNvSpPr>
          <p:nvPr/>
        </p:nvSpPr>
        <p:spPr>
          <a:xfrm>
            <a:off x="3103948" y="2861419"/>
            <a:ext cx="2782532" cy="2468143"/>
          </a:xfrm>
          <a:custGeom>
            <a:avLst/>
            <a:gdLst/>
            <a:ahLst/>
            <a:cxnLst>
              <a:cxn ang="0">
                <a:pos x="wd2" y="hd2"/>
              </a:cxn>
              <a:cxn ang="5400000">
                <a:pos x="wd2" y="hd2"/>
              </a:cxn>
              <a:cxn ang="10800000">
                <a:pos x="wd2" y="hd2"/>
              </a:cxn>
              <a:cxn ang="16200000">
                <a:pos x="wd2" y="hd2"/>
              </a:cxn>
            </a:cxnLst>
            <a:rect l="0" t="0" r="r" b="b"/>
            <a:pathLst>
              <a:path w="21477" h="21600" extrusionOk="0">
                <a:moveTo>
                  <a:pt x="16686" y="875"/>
                </a:moveTo>
                <a:cubicBezTo>
                  <a:pt x="16440" y="398"/>
                  <a:pt x="15844" y="0"/>
                  <a:pt x="15353" y="0"/>
                </a:cubicBezTo>
                <a:lnTo>
                  <a:pt x="6125" y="0"/>
                </a:lnTo>
                <a:cubicBezTo>
                  <a:pt x="5634" y="0"/>
                  <a:pt x="5038" y="398"/>
                  <a:pt x="4792" y="875"/>
                </a:cubicBezTo>
                <a:lnTo>
                  <a:pt x="185" y="9931"/>
                </a:lnTo>
                <a:cubicBezTo>
                  <a:pt x="-61" y="10409"/>
                  <a:pt x="-61" y="11191"/>
                  <a:pt x="185" y="11669"/>
                </a:cubicBezTo>
                <a:lnTo>
                  <a:pt x="4792" y="20725"/>
                </a:lnTo>
                <a:cubicBezTo>
                  <a:pt x="5038" y="21202"/>
                  <a:pt x="5634" y="21600"/>
                  <a:pt x="6125" y="21600"/>
                </a:cubicBezTo>
                <a:lnTo>
                  <a:pt x="15353" y="21600"/>
                </a:lnTo>
                <a:cubicBezTo>
                  <a:pt x="15844" y="21600"/>
                  <a:pt x="16440" y="21202"/>
                  <a:pt x="16686" y="20725"/>
                </a:cubicBezTo>
                <a:lnTo>
                  <a:pt x="21293" y="11669"/>
                </a:lnTo>
                <a:cubicBezTo>
                  <a:pt x="21539" y="11191"/>
                  <a:pt x="21539" y="10409"/>
                  <a:pt x="21293" y="9931"/>
                </a:cubicBezTo>
                <a:lnTo>
                  <a:pt x="16686" y="875"/>
                </a:lnTo>
              </a:path>
            </a:pathLst>
          </a:custGeom>
          <a:solidFill>
            <a:schemeClr val="bg1">
              <a:lumMod val="65000"/>
            </a:schemeClr>
          </a:soli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p>
        </p:txBody>
      </p:sp>
      <p:sp>
        <p:nvSpPr>
          <p:cNvPr id="5" name="Figure">
            <a:extLst>
              <a:ext uri="{FF2B5EF4-FFF2-40B4-BE49-F238E27FC236}">
                <a16:creationId xmlns:a16="http://schemas.microsoft.com/office/drawing/2014/main" id="{C0AA6DC9-67A9-9546-99C2-761D8279D95F}"/>
              </a:ext>
            </a:extLst>
          </p:cNvPr>
          <p:cNvSpPr>
            <a:spLocks noChangeAspect="1"/>
          </p:cNvSpPr>
          <p:nvPr/>
        </p:nvSpPr>
        <p:spPr>
          <a:xfrm>
            <a:off x="4053766" y="4110813"/>
            <a:ext cx="2368146" cy="2442387"/>
          </a:xfrm>
          <a:custGeom>
            <a:avLst/>
            <a:gdLst/>
            <a:ahLst/>
            <a:cxnLst>
              <a:cxn ang="0">
                <a:pos x="wd2" y="hd2"/>
              </a:cxn>
              <a:cxn ang="5400000">
                <a:pos x="wd2" y="hd2"/>
              </a:cxn>
              <a:cxn ang="10800000">
                <a:pos x="wd2" y="hd2"/>
              </a:cxn>
              <a:cxn ang="16200000">
                <a:pos x="wd2" y="hd2"/>
              </a:cxn>
            </a:cxnLst>
            <a:rect l="0" t="0" r="r" b="b"/>
            <a:pathLst>
              <a:path w="21600" h="21600" extrusionOk="0">
                <a:moveTo>
                  <a:pt x="16998" y="6405"/>
                </a:moveTo>
                <a:lnTo>
                  <a:pt x="13115" y="0"/>
                </a:lnTo>
                <a:lnTo>
                  <a:pt x="9231" y="6405"/>
                </a:lnTo>
                <a:lnTo>
                  <a:pt x="8610" y="7437"/>
                </a:lnTo>
                <a:lnTo>
                  <a:pt x="4243" y="14632"/>
                </a:lnTo>
                <a:lnTo>
                  <a:pt x="3621" y="15637"/>
                </a:lnTo>
                <a:lnTo>
                  <a:pt x="0" y="21600"/>
                </a:lnTo>
                <a:lnTo>
                  <a:pt x="13294" y="21600"/>
                </a:lnTo>
                <a:cubicBezTo>
                  <a:pt x="15381" y="21600"/>
                  <a:pt x="17938" y="20166"/>
                  <a:pt x="18974" y="18424"/>
                </a:cubicBezTo>
                <a:lnTo>
                  <a:pt x="21600" y="14016"/>
                </a:lnTo>
                <a:lnTo>
                  <a:pt x="17606" y="7437"/>
                </a:lnTo>
                <a:lnTo>
                  <a:pt x="16998" y="6405"/>
                </a:lnTo>
                <a:close/>
              </a:path>
            </a:pathLst>
          </a:custGeom>
          <a:gradFill>
            <a:gsLst>
              <a:gs pos="83000">
                <a:srgbClr val="7030A0">
                  <a:alpha val="70000"/>
                </a:srgbClr>
              </a:gs>
              <a:gs pos="0">
                <a:srgbClr val="FFC000">
                  <a:alpha val="70000"/>
                </a:srgbClr>
              </a:gs>
              <a:gs pos="100000">
                <a:srgbClr val="7030A0">
                  <a:alpha val="70000"/>
                </a:srgbClr>
              </a:gs>
            </a:gsLst>
            <a:lin ang="78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dirty="0"/>
          </a:p>
        </p:txBody>
      </p:sp>
      <p:sp>
        <p:nvSpPr>
          <p:cNvPr id="6" name="Figure">
            <a:extLst>
              <a:ext uri="{FF2B5EF4-FFF2-40B4-BE49-F238E27FC236}">
                <a16:creationId xmlns:a16="http://schemas.microsoft.com/office/drawing/2014/main" id="{82CC22DE-F889-B74E-BBFA-4C005DB9E590}"/>
              </a:ext>
            </a:extLst>
          </p:cNvPr>
          <p:cNvSpPr>
            <a:spLocks noChangeAspect="1"/>
          </p:cNvSpPr>
          <p:nvPr/>
        </p:nvSpPr>
        <p:spPr>
          <a:xfrm>
            <a:off x="1770320" y="2482791"/>
            <a:ext cx="2215496" cy="2421176"/>
          </a:xfrm>
          <a:custGeom>
            <a:avLst/>
            <a:gdLst/>
            <a:ahLst/>
            <a:cxnLst>
              <a:cxn ang="0">
                <a:pos x="wd2" y="hd2"/>
              </a:cxn>
              <a:cxn ang="5400000">
                <a:pos x="wd2" y="hd2"/>
              </a:cxn>
              <a:cxn ang="10800000">
                <a:pos x="wd2" y="hd2"/>
              </a:cxn>
              <a:cxn ang="16200000">
                <a:pos x="wd2" y="hd2"/>
              </a:cxn>
            </a:cxnLst>
            <a:rect l="0" t="0" r="r" b="b"/>
            <a:pathLst>
              <a:path w="21327" h="21600" extrusionOk="0">
                <a:moveTo>
                  <a:pt x="13130" y="21600"/>
                </a:moveTo>
                <a:lnTo>
                  <a:pt x="21327" y="21600"/>
                </a:lnTo>
                <a:lnTo>
                  <a:pt x="17229" y="15139"/>
                </a:lnTo>
                <a:lnTo>
                  <a:pt x="17229" y="15139"/>
                </a:lnTo>
                <a:lnTo>
                  <a:pt x="16572" y="14112"/>
                </a:lnTo>
                <a:lnTo>
                  <a:pt x="11818" y="6637"/>
                </a:lnTo>
                <a:lnTo>
                  <a:pt x="11161" y="5596"/>
                </a:lnTo>
                <a:lnTo>
                  <a:pt x="7603" y="0"/>
                </a:lnTo>
                <a:lnTo>
                  <a:pt x="821" y="10908"/>
                </a:lnTo>
                <a:cubicBezTo>
                  <a:pt x="-273" y="12665"/>
                  <a:pt x="-273" y="15558"/>
                  <a:pt x="821" y="17315"/>
                </a:cubicBezTo>
                <a:lnTo>
                  <a:pt x="3490" y="21586"/>
                </a:lnTo>
                <a:lnTo>
                  <a:pt x="11832" y="21586"/>
                </a:lnTo>
                <a:lnTo>
                  <a:pt x="13130" y="21586"/>
                </a:lnTo>
                <a:close/>
              </a:path>
            </a:pathLst>
          </a:custGeom>
          <a:gradFill>
            <a:gsLst>
              <a:gs pos="18000">
                <a:srgbClr val="0070C0">
                  <a:alpha val="70000"/>
                </a:srgbClr>
              </a:gs>
              <a:gs pos="0">
                <a:schemeClr val="bg1">
                  <a:lumMod val="75000"/>
                  <a:alpha val="70000"/>
                </a:schemeClr>
              </a:gs>
              <a:gs pos="100000">
                <a:srgbClr val="0070C0">
                  <a:alpha val="70000"/>
                </a:srgbClr>
              </a:gs>
            </a:gsLst>
            <a:lin ang="162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Figure">
            <a:extLst>
              <a:ext uri="{FF2B5EF4-FFF2-40B4-BE49-F238E27FC236}">
                <a16:creationId xmlns:a16="http://schemas.microsoft.com/office/drawing/2014/main" id="{616AEE98-D88C-1D4B-BA8E-052BFC9FF4B5}"/>
              </a:ext>
            </a:extLst>
          </p:cNvPr>
          <p:cNvSpPr>
            <a:spLocks noChangeAspect="1"/>
          </p:cNvSpPr>
          <p:nvPr/>
        </p:nvSpPr>
        <p:spPr>
          <a:xfrm>
            <a:off x="4063416" y="1593962"/>
            <a:ext cx="2812078" cy="1601491"/>
          </a:xfrm>
          <a:custGeom>
            <a:avLst/>
            <a:gdLst/>
            <a:ahLst/>
            <a:cxnLst>
              <a:cxn ang="0">
                <a:pos x="wd2" y="hd2"/>
              </a:cxn>
              <a:cxn ang="5400000">
                <a:pos x="wd2" y="hd2"/>
              </a:cxn>
              <a:cxn ang="10800000">
                <a:pos x="wd2" y="hd2"/>
              </a:cxn>
              <a:cxn ang="16200000">
                <a:pos x="wd2" y="hd2"/>
              </a:cxn>
            </a:cxnLst>
            <a:rect l="0" t="0" r="r" b="b"/>
            <a:pathLst>
              <a:path w="21600" h="21600" extrusionOk="0">
                <a:moveTo>
                  <a:pt x="3154" y="12179"/>
                </a:moveTo>
                <a:lnTo>
                  <a:pt x="0" y="21600"/>
                </a:lnTo>
                <a:lnTo>
                  <a:pt x="6319" y="21600"/>
                </a:lnTo>
                <a:lnTo>
                  <a:pt x="7355" y="21600"/>
                </a:lnTo>
                <a:lnTo>
                  <a:pt x="14943" y="21600"/>
                </a:lnTo>
                <a:lnTo>
                  <a:pt x="15979" y="21600"/>
                </a:lnTo>
                <a:lnTo>
                  <a:pt x="21600" y="21600"/>
                </a:lnTo>
                <a:lnTo>
                  <a:pt x="16084" y="4843"/>
                </a:lnTo>
                <a:cubicBezTo>
                  <a:pt x="15211" y="2187"/>
                  <a:pt x="13058" y="0"/>
                  <a:pt x="11300" y="0"/>
                </a:cubicBezTo>
                <a:lnTo>
                  <a:pt x="7227" y="0"/>
                </a:lnTo>
                <a:lnTo>
                  <a:pt x="3666" y="10647"/>
                </a:lnTo>
                <a:lnTo>
                  <a:pt x="3154" y="12179"/>
                </a:lnTo>
                <a:close/>
              </a:path>
            </a:pathLst>
          </a:custGeom>
          <a:gradFill>
            <a:gsLst>
              <a:gs pos="82000">
                <a:srgbClr val="00B050">
                  <a:alpha val="70000"/>
                </a:srgbClr>
              </a:gs>
              <a:gs pos="0">
                <a:srgbClr val="FF0000">
                  <a:alpha val="70000"/>
                </a:srgbClr>
              </a:gs>
              <a:gs pos="100000">
                <a:srgbClr val="00B050">
                  <a:alpha val="70000"/>
                </a:srgbClr>
              </a:gs>
            </a:gsLst>
            <a:lin ang="36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8" name="Figure">
            <a:extLst>
              <a:ext uri="{FF2B5EF4-FFF2-40B4-BE49-F238E27FC236}">
                <a16:creationId xmlns:a16="http://schemas.microsoft.com/office/drawing/2014/main" id="{62CEDFBA-B05C-814D-B16B-868B6CAB4366}"/>
              </a:ext>
            </a:extLst>
          </p:cNvPr>
          <p:cNvSpPr>
            <a:spLocks noChangeAspect="1"/>
          </p:cNvSpPr>
          <p:nvPr/>
        </p:nvSpPr>
        <p:spPr>
          <a:xfrm>
            <a:off x="2597172" y="1588260"/>
            <a:ext cx="2368146" cy="2442387"/>
          </a:xfrm>
          <a:custGeom>
            <a:avLst/>
            <a:gdLst/>
            <a:ahLst/>
            <a:cxnLst>
              <a:cxn ang="0">
                <a:pos x="wd2" y="hd2"/>
              </a:cxn>
              <a:cxn ang="5400000">
                <a:pos x="wd2" y="hd2"/>
              </a:cxn>
              <a:cxn ang="10800000">
                <a:pos x="wd2" y="hd2"/>
              </a:cxn>
              <a:cxn ang="16200000">
                <a:pos x="wd2" y="hd2"/>
              </a:cxn>
            </a:cxnLst>
            <a:rect l="0" t="0" r="r" b="b"/>
            <a:pathLst>
              <a:path w="21600" h="21600" extrusionOk="0">
                <a:moveTo>
                  <a:pt x="4602" y="15195"/>
                </a:moveTo>
                <a:lnTo>
                  <a:pt x="8485" y="21600"/>
                </a:lnTo>
                <a:lnTo>
                  <a:pt x="12369" y="15195"/>
                </a:lnTo>
                <a:lnTo>
                  <a:pt x="12990" y="14163"/>
                </a:lnTo>
                <a:lnTo>
                  <a:pt x="17357" y="6968"/>
                </a:lnTo>
                <a:lnTo>
                  <a:pt x="17965" y="5949"/>
                </a:lnTo>
                <a:lnTo>
                  <a:pt x="21600" y="0"/>
                </a:lnTo>
                <a:lnTo>
                  <a:pt x="8306" y="0"/>
                </a:lnTo>
                <a:cubicBezTo>
                  <a:pt x="6219" y="0"/>
                  <a:pt x="3662" y="1434"/>
                  <a:pt x="2626" y="3176"/>
                </a:cubicBezTo>
                <a:lnTo>
                  <a:pt x="0" y="7584"/>
                </a:lnTo>
                <a:lnTo>
                  <a:pt x="3994" y="14163"/>
                </a:lnTo>
                <a:lnTo>
                  <a:pt x="4602" y="15195"/>
                </a:lnTo>
                <a:close/>
              </a:path>
            </a:pathLst>
          </a:custGeom>
          <a:gradFill>
            <a:gsLst>
              <a:gs pos="76000">
                <a:srgbClr val="FF0000">
                  <a:alpha val="70000"/>
                </a:srgbClr>
              </a:gs>
              <a:gs pos="0">
                <a:srgbClr val="0070C0">
                  <a:alpha val="70000"/>
                </a:srgbClr>
              </a:gs>
              <a:gs pos="100000">
                <a:srgbClr val="FF0000">
                  <a:alpha val="70000"/>
                </a:srgbClr>
              </a:gs>
            </a:gsLst>
            <a:lin ang="19200000" scaled="0"/>
          </a:gradFill>
          <a:ln w="12700">
            <a:miter lim="400000"/>
          </a:ln>
          <a:effectLst>
            <a:outerShdw blurRad="50800" dist="38100" dir="2700000" algn="tl" rotWithShape="0">
              <a:prstClr val="black">
                <a:alpha val="40000"/>
              </a:prstClr>
            </a:outerShdw>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9" name="Figure">
            <a:extLst>
              <a:ext uri="{FF2B5EF4-FFF2-40B4-BE49-F238E27FC236}">
                <a16:creationId xmlns:a16="http://schemas.microsoft.com/office/drawing/2014/main" id="{D885AB4C-9FC1-E940-B491-2BF416BAB96C}"/>
              </a:ext>
            </a:extLst>
          </p:cNvPr>
          <p:cNvSpPr>
            <a:spLocks noChangeAspect="1"/>
          </p:cNvSpPr>
          <p:nvPr/>
        </p:nvSpPr>
        <p:spPr>
          <a:xfrm>
            <a:off x="2137554" y="4945766"/>
            <a:ext cx="2812078" cy="1601491"/>
          </a:xfrm>
          <a:custGeom>
            <a:avLst/>
            <a:gdLst/>
            <a:ahLst/>
            <a:cxnLst>
              <a:cxn ang="0">
                <a:pos x="wd2" y="hd2"/>
              </a:cxn>
              <a:cxn ang="5400000">
                <a:pos x="wd2" y="hd2"/>
              </a:cxn>
              <a:cxn ang="10800000">
                <a:pos x="wd2" y="hd2"/>
              </a:cxn>
              <a:cxn ang="16200000">
                <a:pos x="wd2" y="hd2"/>
              </a:cxn>
            </a:cxnLst>
            <a:rect l="0" t="0" r="r" b="b"/>
            <a:pathLst>
              <a:path w="21600" h="21600" extrusionOk="0">
                <a:moveTo>
                  <a:pt x="18446" y="9421"/>
                </a:moveTo>
                <a:lnTo>
                  <a:pt x="21600" y="0"/>
                </a:lnTo>
                <a:lnTo>
                  <a:pt x="15281" y="0"/>
                </a:lnTo>
                <a:lnTo>
                  <a:pt x="14256" y="0"/>
                </a:lnTo>
                <a:lnTo>
                  <a:pt x="6669" y="0"/>
                </a:lnTo>
                <a:lnTo>
                  <a:pt x="5633" y="0"/>
                </a:lnTo>
                <a:lnTo>
                  <a:pt x="0" y="0"/>
                </a:lnTo>
                <a:lnTo>
                  <a:pt x="5516" y="16757"/>
                </a:lnTo>
                <a:cubicBezTo>
                  <a:pt x="6389" y="19413"/>
                  <a:pt x="8542" y="21600"/>
                  <a:pt x="10300" y="21600"/>
                </a:cubicBezTo>
                <a:lnTo>
                  <a:pt x="14373" y="21600"/>
                </a:lnTo>
                <a:lnTo>
                  <a:pt x="17934" y="10953"/>
                </a:lnTo>
                <a:lnTo>
                  <a:pt x="18446" y="9421"/>
                </a:lnTo>
                <a:close/>
              </a:path>
            </a:pathLst>
          </a:custGeom>
          <a:gradFill>
            <a:gsLst>
              <a:gs pos="43000">
                <a:schemeClr val="bg1">
                  <a:lumMod val="85000"/>
                  <a:alpha val="70000"/>
                </a:schemeClr>
              </a:gs>
              <a:gs pos="0">
                <a:schemeClr val="bg1">
                  <a:lumMod val="75000"/>
                  <a:alpha val="70000"/>
                </a:schemeClr>
              </a:gs>
              <a:gs pos="100000">
                <a:srgbClr val="7030A0">
                  <a:alpha val="70000"/>
                </a:srgbClr>
              </a:gs>
            </a:gsLst>
            <a:lin ang="18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0" name="Figure">
            <a:extLst>
              <a:ext uri="{FF2B5EF4-FFF2-40B4-BE49-F238E27FC236}">
                <a16:creationId xmlns:a16="http://schemas.microsoft.com/office/drawing/2014/main" id="{58EFD135-7D31-D148-9299-4C86E2679768}"/>
              </a:ext>
            </a:extLst>
          </p:cNvPr>
          <p:cNvSpPr>
            <a:spLocks noChangeAspect="1"/>
          </p:cNvSpPr>
          <p:nvPr/>
        </p:nvSpPr>
        <p:spPr>
          <a:xfrm>
            <a:off x="5026318" y="3240631"/>
            <a:ext cx="2217010" cy="2421176"/>
          </a:xfrm>
          <a:custGeom>
            <a:avLst/>
            <a:gdLst/>
            <a:ahLst/>
            <a:cxnLst>
              <a:cxn ang="0">
                <a:pos x="wd2" y="hd2"/>
              </a:cxn>
              <a:cxn ang="5400000">
                <a:pos x="wd2" y="hd2"/>
              </a:cxn>
              <a:cxn ang="10800000">
                <a:pos x="wd2" y="hd2"/>
              </a:cxn>
              <a:cxn ang="16200000">
                <a:pos x="wd2" y="hd2"/>
              </a:cxn>
            </a:cxnLst>
            <a:rect l="0" t="0" r="r" b="b"/>
            <a:pathLst>
              <a:path w="21327" h="21600" extrusionOk="0">
                <a:moveTo>
                  <a:pt x="8191" y="0"/>
                </a:moveTo>
                <a:lnTo>
                  <a:pt x="0" y="0"/>
                </a:lnTo>
                <a:lnTo>
                  <a:pt x="4096" y="6461"/>
                </a:lnTo>
                <a:lnTo>
                  <a:pt x="4751" y="7488"/>
                </a:lnTo>
                <a:lnTo>
                  <a:pt x="9503" y="14963"/>
                </a:lnTo>
                <a:lnTo>
                  <a:pt x="10159" y="16004"/>
                </a:lnTo>
                <a:lnTo>
                  <a:pt x="13715" y="21600"/>
                </a:lnTo>
                <a:lnTo>
                  <a:pt x="20507" y="10692"/>
                </a:lnTo>
                <a:cubicBezTo>
                  <a:pt x="21600" y="8935"/>
                  <a:pt x="21600" y="6042"/>
                  <a:pt x="20507" y="4285"/>
                </a:cubicBezTo>
                <a:lnTo>
                  <a:pt x="17840" y="14"/>
                </a:lnTo>
                <a:lnTo>
                  <a:pt x="9503" y="14"/>
                </a:lnTo>
                <a:lnTo>
                  <a:pt x="8191" y="14"/>
                </a:lnTo>
                <a:close/>
              </a:path>
            </a:pathLst>
          </a:custGeom>
          <a:gradFill>
            <a:gsLst>
              <a:gs pos="32000">
                <a:srgbClr val="FFC000">
                  <a:alpha val="70000"/>
                </a:srgbClr>
              </a:gs>
              <a:gs pos="0">
                <a:srgbClr val="00B050">
                  <a:alpha val="70000"/>
                </a:srgbClr>
              </a:gs>
              <a:gs pos="98000">
                <a:srgbClr val="FFC000">
                  <a:alpha val="70000"/>
                </a:srgbClr>
              </a:gs>
            </a:gsLst>
            <a:lin ang="4800000" scaled="0"/>
          </a:gradFill>
          <a:ln w="12700">
            <a:miter lim="400000"/>
          </a:ln>
          <a:effectLst>
            <a:softEdge rad="50800"/>
          </a:effectLst>
        </p:spPr>
        <p:txBody>
          <a:bodyPr lIns="28575" tIns="28575" rIns="28575" bIns="28575" anchor="ct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1" name="TextBox 10">
            <a:extLst>
              <a:ext uri="{FF2B5EF4-FFF2-40B4-BE49-F238E27FC236}">
                <a16:creationId xmlns:a16="http://schemas.microsoft.com/office/drawing/2014/main" id="{F1EC3A38-05F4-644E-B7E8-6FD932756681}"/>
              </a:ext>
            </a:extLst>
          </p:cNvPr>
          <p:cNvSpPr txBox="1"/>
          <p:nvPr/>
        </p:nvSpPr>
        <p:spPr>
          <a:xfrm>
            <a:off x="3080249" y="1808503"/>
            <a:ext cx="1532379" cy="1200329"/>
          </a:xfrm>
          <a:prstGeom prst="rect">
            <a:avLst/>
          </a:prstGeom>
          <a:noFill/>
        </p:spPr>
        <p:txBody>
          <a:bodyPr wrap="square" rtlCol="0">
            <a:spAutoFit/>
          </a:bodyPr>
          <a:lstStyle/>
          <a:p>
            <a:r>
              <a:rPr lang="en-US" dirty="0"/>
              <a:t>General Code structure</a:t>
            </a:r>
          </a:p>
          <a:p>
            <a:endParaRPr lang="en-US" dirty="0"/>
          </a:p>
        </p:txBody>
      </p:sp>
      <p:sp>
        <p:nvSpPr>
          <p:cNvPr id="12" name="TextBox 11">
            <a:extLst>
              <a:ext uri="{FF2B5EF4-FFF2-40B4-BE49-F238E27FC236}">
                <a16:creationId xmlns:a16="http://schemas.microsoft.com/office/drawing/2014/main" id="{BB05A7C3-FD92-AC48-9E13-ED5EF303EF0E}"/>
              </a:ext>
            </a:extLst>
          </p:cNvPr>
          <p:cNvSpPr txBox="1"/>
          <p:nvPr/>
        </p:nvSpPr>
        <p:spPr>
          <a:xfrm>
            <a:off x="4798033" y="2022786"/>
            <a:ext cx="1633529" cy="923330"/>
          </a:xfrm>
          <a:prstGeom prst="rect">
            <a:avLst/>
          </a:prstGeom>
          <a:noFill/>
        </p:spPr>
        <p:txBody>
          <a:bodyPr wrap="square" rtlCol="0">
            <a:spAutoFit/>
          </a:bodyPr>
          <a:lstStyle/>
          <a:p>
            <a:r>
              <a:rPr lang="en-US" dirty="0"/>
              <a:t>UQ and PRA capability needs</a:t>
            </a:r>
          </a:p>
        </p:txBody>
      </p:sp>
      <p:sp>
        <p:nvSpPr>
          <p:cNvPr id="13" name="TextBox 12">
            <a:extLst>
              <a:ext uri="{FF2B5EF4-FFF2-40B4-BE49-F238E27FC236}">
                <a16:creationId xmlns:a16="http://schemas.microsoft.com/office/drawing/2014/main" id="{C8ECE2C9-3B08-CD4F-93EC-2816CDBE89F6}"/>
              </a:ext>
            </a:extLst>
          </p:cNvPr>
          <p:cNvSpPr txBox="1"/>
          <p:nvPr/>
        </p:nvSpPr>
        <p:spPr>
          <a:xfrm>
            <a:off x="2968650" y="5282595"/>
            <a:ext cx="1210568" cy="646331"/>
          </a:xfrm>
          <a:prstGeom prst="rect">
            <a:avLst/>
          </a:prstGeom>
          <a:noFill/>
        </p:spPr>
        <p:txBody>
          <a:bodyPr wrap="square" rtlCol="0">
            <a:spAutoFit/>
          </a:bodyPr>
          <a:lstStyle/>
          <a:p>
            <a:r>
              <a:rPr lang="en-US" dirty="0"/>
              <a:t>Data analysis</a:t>
            </a:r>
            <a:endParaRPr lang="en-US" sz="1800" dirty="0"/>
          </a:p>
        </p:txBody>
      </p:sp>
      <p:sp>
        <p:nvSpPr>
          <p:cNvPr id="16" name="TextBox 15">
            <a:extLst>
              <a:ext uri="{FF2B5EF4-FFF2-40B4-BE49-F238E27FC236}">
                <a16:creationId xmlns:a16="http://schemas.microsoft.com/office/drawing/2014/main" id="{1BE51322-C88E-A34E-9417-C63FD6CA8458}"/>
              </a:ext>
            </a:extLst>
          </p:cNvPr>
          <p:cNvSpPr txBox="1"/>
          <p:nvPr/>
        </p:nvSpPr>
        <p:spPr>
          <a:xfrm>
            <a:off x="4591405" y="5596572"/>
            <a:ext cx="1566644" cy="369332"/>
          </a:xfrm>
          <a:prstGeom prst="rect">
            <a:avLst/>
          </a:prstGeom>
          <a:noFill/>
        </p:spPr>
        <p:txBody>
          <a:bodyPr wrap="square" rtlCol="0">
            <a:spAutoFit/>
          </a:bodyPr>
          <a:lstStyle/>
          <a:p>
            <a:pPr algn="ctr"/>
            <a:r>
              <a:rPr lang="en-US" dirty="0"/>
              <a:t>Models</a:t>
            </a:r>
            <a:endParaRPr lang="en-US" sz="1800" dirty="0"/>
          </a:p>
        </p:txBody>
      </p:sp>
      <p:sp>
        <p:nvSpPr>
          <p:cNvPr id="17" name="TextBox 16">
            <a:extLst>
              <a:ext uri="{FF2B5EF4-FFF2-40B4-BE49-F238E27FC236}">
                <a16:creationId xmlns:a16="http://schemas.microsoft.com/office/drawing/2014/main" id="{1C1ABA30-BD32-9E49-AAF4-2AB51F0537F8}"/>
              </a:ext>
            </a:extLst>
          </p:cNvPr>
          <p:cNvSpPr txBox="1"/>
          <p:nvPr/>
        </p:nvSpPr>
        <p:spPr>
          <a:xfrm>
            <a:off x="6619844" y="2128349"/>
            <a:ext cx="2281480" cy="584775"/>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00B050"/>
                </a:solidFill>
              </a:rPr>
              <a:t>Modeling needs</a:t>
            </a:r>
          </a:p>
          <a:p>
            <a:pPr marL="119063" indent="-119063">
              <a:buFont typeface="Arial" panose="020B0604020202020204" pitchFamily="34" charset="0"/>
              <a:buChar char="•"/>
            </a:pPr>
            <a:endParaRPr lang="en-US" sz="1600" dirty="0">
              <a:solidFill>
                <a:srgbClr val="00B050"/>
              </a:solidFill>
            </a:endParaRPr>
          </a:p>
        </p:txBody>
      </p:sp>
      <p:sp>
        <p:nvSpPr>
          <p:cNvPr id="18" name="TextBox 17">
            <a:extLst>
              <a:ext uri="{FF2B5EF4-FFF2-40B4-BE49-F238E27FC236}">
                <a16:creationId xmlns:a16="http://schemas.microsoft.com/office/drawing/2014/main" id="{47A67E91-6FD3-CD4F-9B0A-A1781D872BFF}"/>
              </a:ext>
            </a:extLst>
          </p:cNvPr>
          <p:cNvSpPr txBox="1"/>
          <p:nvPr/>
        </p:nvSpPr>
        <p:spPr>
          <a:xfrm>
            <a:off x="236890" y="5200311"/>
            <a:ext cx="2319573" cy="1323439"/>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9E86F2"/>
                </a:solidFill>
              </a:rPr>
              <a:t>Statistical analysis of large and complex data sets</a:t>
            </a:r>
          </a:p>
          <a:p>
            <a:pPr marL="119063" indent="-119063">
              <a:buFont typeface="Arial" panose="020B0604020202020204" pitchFamily="34" charset="0"/>
              <a:buChar char="•"/>
            </a:pPr>
            <a:r>
              <a:rPr lang="en-US" sz="1600" dirty="0">
                <a:solidFill>
                  <a:srgbClr val="9E86F2"/>
                </a:solidFill>
              </a:rPr>
              <a:t>Transient analysis</a:t>
            </a:r>
          </a:p>
          <a:p>
            <a:pPr marL="119063" indent="-119063">
              <a:buFont typeface="Arial" panose="020B0604020202020204" pitchFamily="34" charset="0"/>
              <a:buChar char="•"/>
            </a:pPr>
            <a:r>
              <a:rPr lang="en-US" sz="1600" dirty="0">
                <a:solidFill>
                  <a:srgbClr val="9E86F2"/>
                </a:solidFill>
              </a:rPr>
              <a:t>Clustering</a:t>
            </a:r>
          </a:p>
        </p:txBody>
      </p:sp>
      <p:sp>
        <p:nvSpPr>
          <p:cNvPr id="21" name="TextBox 20">
            <a:extLst>
              <a:ext uri="{FF2B5EF4-FFF2-40B4-BE49-F238E27FC236}">
                <a16:creationId xmlns:a16="http://schemas.microsoft.com/office/drawing/2014/main" id="{3DE803C5-AF5E-1F4A-AF1E-7B9CF699FEB4}"/>
              </a:ext>
            </a:extLst>
          </p:cNvPr>
          <p:cNvSpPr txBox="1"/>
          <p:nvPr/>
        </p:nvSpPr>
        <p:spPr>
          <a:xfrm>
            <a:off x="7006446" y="4319233"/>
            <a:ext cx="2217010" cy="830997"/>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FFC000"/>
                </a:solidFill>
              </a:rPr>
              <a:t>Forward Sampling</a:t>
            </a:r>
          </a:p>
          <a:p>
            <a:pPr marL="119063" indent="-119063">
              <a:buFont typeface="Arial" panose="020B0604020202020204" pitchFamily="34" charset="0"/>
              <a:buChar char="•"/>
            </a:pPr>
            <a:r>
              <a:rPr lang="en-US" sz="1600" dirty="0">
                <a:solidFill>
                  <a:srgbClr val="FFC000"/>
                </a:solidFill>
              </a:rPr>
              <a:t>Dynamic Event Tree</a:t>
            </a:r>
          </a:p>
          <a:p>
            <a:pPr marL="119063" indent="-119063">
              <a:buFont typeface="Arial" panose="020B0604020202020204" pitchFamily="34" charset="0"/>
              <a:buChar char="•"/>
            </a:pPr>
            <a:r>
              <a:rPr lang="en-US" sz="1600" dirty="0">
                <a:solidFill>
                  <a:srgbClr val="FFC000"/>
                </a:solidFill>
              </a:rPr>
              <a:t>Adaptive Sampling</a:t>
            </a:r>
          </a:p>
        </p:txBody>
      </p:sp>
      <p:sp>
        <p:nvSpPr>
          <p:cNvPr id="22" name="TextBox 21">
            <a:extLst>
              <a:ext uri="{FF2B5EF4-FFF2-40B4-BE49-F238E27FC236}">
                <a16:creationId xmlns:a16="http://schemas.microsoft.com/office/drawing/2014/main" id="{0B58C6DF-7803-B847-9014-49432B7A8B33}"/>
              </a:ext>
            </a:extLst>
          </p:cNvPr>
          <p:cNvSpPr txBox="1"/>
          <p:nvPr/>
        </p:nvSpPr>
        <p:spPr>
          <a:xfrm>
            <a:off x="3622263" y="3876973"/>
            <a:ext cx="1785233" cy="338554"/>
          </a:xfrm>
          <a:prstGeom prst="rect">
            <a:avLst/>
          </a:prstGeom>
          <a:noFill/>
        </p:spPr>
        <p:txBody>
          <a:bodyPr wrap="none" rtlCol="0">
            <a:spAutoFit/>
          </a:bodyPr>
          <a:lstStyle/>
          <a:p>
            <a:pPr algn="ctr"/>
            <a:r>
              <a:rPr lang="en-US" sz="1600" dirty="0">
                <a:solidFill>
                  <a:schemeClr val="bg1"/>
                </a:solidFill>
              </a:rPr>
              <a:t>RAVEN Overview</a:t>
            </a:r>
          </a:p>
        </p:txBody>
      </p:sp>
      <p:sp>
        <p:nvSpPr>
          <p:cNvPr id="24" name="Slide Number Placeholder 3">
            <a:extLst>
              <a:ext uri="{FF2B5EF4-FFF2-40B4-BE49-F238E27FC236}">
                <a16:creationId xmlns:a16="http://schemas.microsoft.com/office/drawing/2014/main" id="{8F8F0BB0-249A-D341-AF7C-AE5C03D426D2}"/>
              </a:ext>
            </a:extLst>
          </p:cNvPr>
          <p:cNvSpPr>
            <a:spLocks noGrp="1"/>
          </p:cNvSpPr>
          <p:nvPr>
            <p:ph type="sldNum" sz="quarter" idx="11"/>
          </p:nvPr>
        </p:nvSpPr>
        <p:spPr>
          <a:xfrm>
            <a:off x="8715375" y="6553200"/>
            <a:ext cx="260350" cy="122238"/>
          </a:xfrm>
        </p:spPr>
        <p:txBody>
          <a:bodyPr/>
          <a:lstStyle/>
          <a:p>
            <a:fld id="{5F868368-EC15-444D-9EFB-42436E21986C}" type="slidenum">
              <a:rPr lang="en-US" smtClean="0"/>
              <a:t>2</a:t>
            </a:fld>
            <a:endParaRPr lang="en-US"/>
          </a:p>
        </p:txBody>
      </p:sp>
      <p:sp>
        <p:nvSpPr>
          <p:cNvPr id="23" name="TextBox 22">
            <a:extLst>
              <a:ext uri="{FF2B5EF4-FFF2-40B4-BE49-F238E27FC236}">
                <a16:creationId xmlns:a16="http://schemas.microsoft.com/office/drawing/2014/main" id="{39B4B24D-9D6B-0646-863E-228F121497B0}"/>
              </a:ext>
            </a:extLst>
          </p:cNvPr>
          <p:cNvSpPr txBox="1"/>
          <p:nvPr/>
        </p:nvSpPr>
        <p:spPr>
          <a:xfrm>
            <a:off x="1803955" y="3825355"/>
            <a:ext cx="1532379" cy="646331"/>
          </a:xfrm>
          <a:prstGeom prst="rect">
            <a:avLst/>
          </a:prstGeom>
          <a:noFill/>
        </p:spPr>
        <p:txBody>
          <a:bodyPr wrap="square" rtlCol="0">
            <a:spAutoFit/>
          </a:bodyPr>
          <a:lstStyle/>
          <a:p>
            <a:r>
              <a:rPr lang="en-US" dirty="0"/>
              <a:t>Background</a:t>
            </a:r>
          </a:p>
          <a:p>
            <a:endParaRPr lang="en-US" dirty="0"/>
          </a:p>
        </p:txBody>
      </p:sp>
      <p:sp>
        <p:nvSpPr>
          <p:cNvPr id="25" name="TextBox 24">
            <a:extLst>
              <a:ext uri="{FF2B5EF4-FFF2-40B4-BE49-F238E27FC236}">
                <a16:creationId xmlns:a16="http://schemas.microsoft.com/office/drawing/2014/main" id="{ED7ED014-562D-B545-8201-632DD234EF79}"/>
              </a:ext>
            </a:extLst>
          </p:cNvPr>
          <p:cNvSpPr txBox="1"/>
          <p:nvPr/>
        </p:nvSpPr>
        <p:spPr>
          <a:xfrm>
            <a:off x="5828885" y="3949901"/>
            <a:ext cx="1633529" cy="369332"/>
          </a:xfrm>
          <a:prstGeom prst="rect">
            <a:avLst/>
          </a:prstGeom>
          <a:noFill/>
        </p:spPr>
        <p:txBody>
          <a:bodyPr wrap="square" rtlCol="0">
            <a:spAutoFit/>
          </a:bodyPr>
          <a:lstStyle/>
          <a:p>
            <a:r>
              <a:rPr lang="en-US" dirty="0"/>
              <a:t>Samplers</a:t>
            </a:r>
          </a:p>
        </p:txBody>
      </p:sp>
      <p:sp>
        <p:nvSpPr>
          <p:cNvPr id="26" name="TextBox 25">
            <a:extLst>
              <a:ext uri="{FF2B5EF4-FFF2-40B4-BE49-F238E27FC236}">
                <a16:creationId xmlns:a16="http://schemas.microsoft.com/office/drawing/2014/main" id="{8CC84575-4C9D-7E40-8557-56C87E934320}"/>
              </a:ext>
            </a:extLst>
          </p:cNvPr>
          <p:cNvSpPr txBox="1"/>
          <p:nvPr/>
        </p:nvSpPr>
        <p:spPr>
          <a:xfrm>
            <a:off x="510925" y="3124706"/>
            <a:ext cx="1565996" cy="584775"/>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0070C0"/>
                </a:solidFill>
              </a:rPr>
              <a:t>Why, Where and Who?</a:t>
            </a:r>
          </a:p>
        </p:txBody>
      </p:sp>
      <p:sp>
        <p:nvSpPr>
          <p:cNvPr id="27" name="TextBox 26">
            <a:extLst>
              <a:ext uri="{FF2B5EF4-FFF2-40B4-BE49-F238E27FC236}">
                <a16:creationId xmlns:a16="http://schemas.microsoft.com/office/drawing/2014/main" id="{167C7165-103A-6943-955D-47C921FB476E}"/>
              </a:ext>
            </a:extLst>
          </p:cNvPr>
          <p:cNvSpPr txBox="1"/>
          <p:nvPr/>
        </p:nvSpPr>
        <p:spPr>
          <a:xfrm>
            <a:off x="1665584" y="1682531"/>
            <a:ext cx="1565996" cy="584775"/>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FF0000"/>
                </a:solidFill>
              </a:rPr>
              <a:t>RAVEN modules</a:t>
            </a:r>
          </a:p>
        </p:txBody>
      </p:sp>
      <p:sp>
        <p:nvSpPr>
          <p:cNvPr id="28" name="TextBox 27">
            <a:extLst>
              <a:ext uri="{FF2B5EF4-FFF2-40B4-BE49-F238E27FC236}">
                <a16:creationId xmlns:a16="http://schemas.microsoft.com/office/drawing/2014/main" id="{1D198FB1-E893-9346-9049-287FAB1504B2}"/>
              </a:ext>
            </a:extLst>
          </p:cNvPr>
          <p:cNvSpPr txBox="1"/>
          <p:nvPr/>
        </p:nvSpPr>
        <p:spPr>
          <a:xfrm>
            <a:off x="6405320" y="5661807"/>
            <a:ext cx="2281480" cy="1323439"/>
          </a:xfrm>
          <a:prstGeom prst="rect">
            <a:avLst/>
          </a:prstGeom>
          <a:noFill/>
        </p:spPr>
        <p:txBody>
          <a:bodyPr wrap="square" rtlCol="0">
            <a:spAutoFit/>
          </a:bodyPr>
          <a:lstStyle/>
          <a:p>
            <a:pPr marL="119063" indent="-119063">
              <a:buFont typeface="Arial" panose="020B0604020202020204" pitchFamily="34" charset="0"/>
              <a:buChar char="•"/>
            </a:pPr>
            <a:r>
              <a:rPr lang="en-US" sz="1600" dirty="0">
                <a:solidFill>
                  <a:srgbClr val="7030A0"/>
                </a:solidFill>
              </a:rPr>
              <a:t>Codes</a:t>
            </a:r>
          </a:p>
          <a:p>
            <a:pPr marL="119063" indent="-119063">
              <a:buFont typeface="Arial" panose="020B0604020202020204" pitchFamily="34" charset="0"/>
              <a:buChar char="•"/>
            </a:pPr>
            <a:r>
              <a:rPr lang="en-US" sz="1600" dirty="0">
                <a:solidFill>
                  <a:srgbClr val="7030A0"/>
                </a:solidFill>
              </a:rPr>
              <a:t>Surrogate Models</a:t>
            </a:r>
          </a:p>
          <a:p>
            <a:pPr marL="119063" indent="-119063">
              <a:buFont typeface="Arial" panose="020B0604020202020204" pitchFamily="34" charset="0"/>
              <a:buChar char="•"/>
            </a:pPr>
            <a:r>
              <a:rPr lang="en-US" sz="1600" dirty="0">
                <a:solidFill>
                  <a:srgbClr val="7030A0"/>
                </a:solidFill>
              </a:rPr>
              <a:t>Artificial Intelligence-guided modeling</a:t>
            </a:r>
          </a:p>
          <a:p>
            <a:pPr marL="119063" indent="-119063">
              <a:buFont typeface="Arial" panose="020B0604020202020204" pitchFamily="34" charset="0"/>
              <a:buChar char="•"/>
            </a:pPr>
            <a:endParaRPr lang="en-US" sz="1600" dirty="0">
              <a:solidFill>
                <a:srgbClr val="7030A0"/>
              </a:solidFill>
            </a:endParaRPr>
          </a:p>
        </p:txBody>
      </p:sp>
    </p:spTree>
    <p:extLst>
      <p:ext uri="{BB962C8B-B14F-4D97-AF65-F5344CB8AC3E}">
        <p14:creationId xmlns:p14="http://schemas.microsoft.com/office/powerpoint/2010/main" val="353214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a:xfrm>
            <a:off x="419100" y="1536701"/>
            <a:ext cx="8420100" cy="1503044"/>
          </a:xfrm>
        </p:spPr>
        <p:txBody>
          <a:bodyPr/>
          <a:lstStyle/>
          <a:p>
            <a:pPr>
              <a:buClr>
                <a:srgbClr val="FD6D38"/>
              </a:buClr>
              <a:buFont typeface="Arial" panose="020B0604020202020204" pitchFamily="34" charset="0"/>
              <a:buChar char="•"/>
            </a:pPr>
            <a:r>
              <a:rPr lang="en-US" dirty="0"/>
              <a:t>Take out some of the training set</a:t>
            </a:r>
          </a:p>
          <a:p>
            <a:pPr lvl="1">
              <a:buClr>
                <a:srgbClr val="FD6D38"/>
              </a:buClr>
              <a:buFont typeface="Arial" panose="020B0604020202020204" pitchFamily="34" charset="0"/>
              <a:buChar char="•"/>
            </a:pPr>
            <a:r>
              <a:rPr lang="en-US" dirty="0"/>
              <a:t>Train on the remaining training set</a:t>
            </a:r>
          </a:p>
          <a:p>
            <a:pPr lvl="1">
              <a:buClr>
                <a:srgbClr val="FD6D38"/>
              </a:buClr>
              <a:buFont typeface="Arial" panose="020B0604020202020204" pitchFamily="34" charset="0"/>
              <a:buChar char="•"/>
            </a:pPr>
            <a:r>
              <a:rPr lang="en-US" dirty="0"/>
              <a:t>Test on the excluded instances</a:t>
            </a:r>
          </a:p>
          <a:p>
            <a:pPr lvl="1">
              <a:buClr>
                <a:srgbClr val="FD6D38"/>
              </a:buClr>
              <a:buFont typeface="Arial" panose="020B0604020202020204" pitchFamily="34" charset="0"/>
              <a:buChar char="•"/>
            </a:pPr>
            <a:r>
              <a:rPr lang="en-US" i="1" dirty="0">
                <a:solidFill>
                  <a:schemeClr val="accent2"/>
                </a:solidFill>
              </a:rPr>
              <a:t>Cross-validation</a:t>
            </a:r>
            <a:endParaRPr lang="en-US" dirty="0"/>
          </a:p>
        </p:txBody>
      </p:sp>
      <p:sp>
        <p:nvSpPr>
          <p:cNvPr id="6" name="Rectangle 72"/>
          <p:cNvSpPr>
            <a:spLocks noChangeArrowheads="1"/>
          </p:cNvSpPr>
          <p:nvPr/>
        </p:nvSpPr>
        <p:spPr bwMode="auto">
          <a:xfrm>
            <a:off x="1219200" y="3606822"/>
            <a:ext cx="22860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 name="Rectangle 73"/>
          <p:cNvSpPr>
            <a:spLocks noChangeArrowheads="1"/>
          </p:cNvSpPr>
          <p:nvPr/>
        </p:nvSpPr>
        <p:spPr bwMode="auto">
          <a:xfrm>
            <a:off x="3505200" y="3606822"/>
            <a:ext cx="22860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 name="Rectangle 74"/>
          <p:cNvSpPr>
            <a:spLocks noChangeArrowheads="1"/>
          </p:cNvSpPr>
          <p:nvPr/>
        </p:nvSpPr>
        <p:spPr bwMode="auto">
          <a:xfrm>
            <a:off x="5791200" y="3606822"/>
            <a:ext cx="22860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9" name="Rectangle 75"/>
          <p:cNvSpPr>
            <a:spLocks noChangeArrowheads="1"/>
          </p:cNvSpPr>
          <p:nvPr/>
        </p:nvSpPr>
        <p:spPr bwMode="auto">
          <a:xfrm>
            <a:off x="1143000" y="4368822"/>
            <a:ext cx="2286000" cy="304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0" name="Rectangle 76"/>
          <p:cNvSpPr>
            <a:spLocks noChangeArrowheads="1"/>
          </p:cNvSpPr>
          <p:nvPr/>
        </p:nvSpPr>
        <p:spPr bwMode="auto">
          <a:xfrm>
            <a:off x="3429000" y="4368822"/>
            <a:ext cx="2286000" cy="304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1" name="Rectangle 77"/>
          <p:cNvSpPr>
            <a:spLocks noChangeArrowheads="1"/>
          </p:cNvSpPr>
          <p:nvPr/>
        </p:nvSpPr>
        <p:spPr bwMode="auto">
          <a:xfrm>
            <a:off x="5867400" y="4368822"/>
            <a:ext cx="2286000" cy="304800"/>
          </a:xfrm>
          <a:prstGeom prst="rect">
            <a:avLst/>
          </a:prstGeom>
          <a:ln>
            <a:headEnd/>
            <a:tailEnd/>
          </a:ln>
        </p:spPr>
        <p:style>
          <a:lnRef idx="1">
            <a:schemeClr val="dk1"/>
          </a:lnRef>
          <a:fillRef idx="3">
            <a:schemeClr val="dk1"/>
          </a:fillRef>
          <a:effectRef idx="2">
            <a:schemeClr val="dk1"/>
          </a:effectRef>
          <a:fontRef idx="minor">
            <a:schemeClr val="lt1"/>
          </a:fontRef>
        </p:style>
        <p:txBody>
          <a:bodyPr wrap="none" anchor="ctr"/>
          <a:lstStyle/>
          <a:p>
            <a:endParaRPr lang="en-US"/>
          </a:p>
        </p:txBody>
      </p:sp>
      <p:sp>
        <p:nvSpPr>
          <p:cNvPr id="12" name="Text Box 78"/>
          <p:cNvSpPr txBox="1">
            <a:spLocks noChangeArrowheads="1"/>
          </p:cNvSpPr>
          <p:nvPr/>
        </p:nvSpPr>
        <p:spPr bwMode="auto">
          <a:xfrm>
            <a:off x="2286000" y="3987822"/>
            <a:ext cx="25146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2000" dirty="0">
                <a:latin typeface="Arial"/>
                <a:cs typeface="Arial"/>
              </a:rPr>
              <a:t>Train</a:t>
            </a:r>
          </a:p>
        </p:txBody>
      </p:sp>
      <p:sp>
        <p:nvSpPr>
          <p:cNvPr id="13" name="Text Box 79"/>
          <p:cNvSpPr txBox="1">
            <a:spLocks noChangeArrowheads="1"/>
          </p:cNvSpPr>
          <p:nvPr/>
        </p:nvSpPr>
        <p:spPr bwMode="auto">
          <a:xfrm>
            <a:off x="5715000" y="3987822"/>
            <a:ext cx="25146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2000">
                <a:latin typeface="Arial"/>
                <a:cs typeface="Arial"/>
              </a:rPr>
              <a:t>Test</a:t>
            </a:r>
          </a:p>
        </p:txBody>
      </p:sp>
      <p:grpSp>
        <p:nvGrpSpPr>
          <p:cNvPr id="14" name="Group 99"/>
          <p:cNvGrpSpPr>
            <a:grpSpLocks/>
          </p:cNvGrpSpPr>
          <p:nvPr/>
        </p:nvGrpSpPr>
        <p:grpSpPr bwMode="auto">
          <a:xfrm>
            <a:off x="1066800" y="4826022"/>
            <a:ext cx="7162800" cy="838200"/>
            <a:chOff x="672" y="2160"/>
            <a:chExt cx="4512" cy="528"/>
          </a:xfrm>
        </p:grpSpPr>
        <p:sp>
          <p:nvSpPr>
            <p:cNvPr id="15" name="Rectangle 80"/>
            <p:cNvSpPr>
              <a:spLocks noChangeArrowheads="1"/>
            </p:cNvSpPr>
            <p:nvPr/>
          </p:nvSpPr>
          <p:spPr bwMode="auto">
            <a:xfrm>
              <a:off x="720" y="2160"/>
              <a:ext cx="1440" cy="192"/>
            </a:xfrm>
            <a:prstGeom prst="rect">
              <a:avLst/>
            </a:prstGeom>
            <a:ln>
              <a:headEnd/>
              <a:tailEnd/>
            </a:ln>
          </p:spPr>
          <p:style>
            <a:lnRef idx="1">
              <a:schemeClr val="dk1"/>
            </a:lnRef>
            <a:fillRef idx="3">
              <a:schemeClr val="dk1"/>
            </a:fillRef>
            <a:effectRef idx="2">
              <a:schemeClr val="dk1"/>
            </a:effectRef>
            <a:fontRef idx="minor">
              <a:schemeClr val="lt1"/>
            </a:fontRef>
          </p:style>
          <p:txBody>
            <a:bodyPr wrap="none" anchor="ctr"/>
            <a:lstStyle/>
            <a:p>
              <a:endParaRPr lang="en-US"/>
            </a:p>
          </p:txBody>
        </p:sp>
        <p:sp>
          <p:nvSpPr>
            <p:cNvPr id="16" name="Rectangle 81"/>
            <p:cNvSpPr>
              <a:spLocks noChangeArrowheads="1"/>
            </p:cNvSpPr>
            <p:nvPr/>
          </p:nvSpPr>
          <p:spPr bwMode="auto">
            <a:xfrm>
              <a:off x="2256" y="2160"/>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7" name="Rectangle 82"/>
            <p:cNvSpPr>
              <a:spLocks noChangeArrowheads="1"/>
            </p:cNvSpPr>
            <p:nvPr/>
          </p:nvSpPr>
          <p:spPr bwMode="auto">
            <a:xfrm>
              <a:off x="3696" y="2160"/>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8" name="Rectangle 83"/>
            <p:cNvSpPr>
              <a:spLocks noChangeArrowheads="1"/>
            </p:cNvSpPr>
            <p:nvPr/>
          </p:nvSpPr>
          <p:spPr bwMode="auto">
            <a:xfrm>
              <a:off x="672" y="2496"/>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sp>
          <p:nvSpPr>
            <p:cNvPr id="19" name="Rectangle 84"/>
            <p:cNvSpPr>
              <a:spLocks noChangeArrowheads="1"/>
            </p:cNvSpPr>
            <p:nvPr/>
          </p:nvSpPr>
          <p:spPr bwMode="auto">
            <a:xfrm>
              <a:off x="2208" y="2496"/>
              <a:ext cx="1440" cy="192"/>
            </a:xfrm>
            <a:prstGeom prst="rect">
              <a:avLst/>
            </a:prstGeom>
            <a:ln>
              <a:headEnd/>
              <a:tailEnd/>
            </a:ln>
          </p:spPr>
          <p:style>
            <a:lnRef idx="1">
              <a:schemeClr val="dk1"/>
            </a:lnRef>
            <a:fillRef idx="3">
              <a:schemeClr val="dk1"/>
            </a:fillRef>
            <a:effectRef idx="2">
              <a:schemeClr val="dk1"/>
            </a:effectRef>
            <a:fontRef idx="minor">
              <a:schemeClr val="lt1"/>
            </a:fontRef>
          </p:style>
          <p:txBody>
            <a:bodyPr wrap="none" anchor="ctr"/>
            <a:lstStyle/>
            <a:p>
              <a:endParaRPr lang="en-US"/>
            </a:p>
          </p:txBody>
        </p:sp>
        <p:sp>
          <p:nvSpPr>
            <p:cNvPr id="20" name="Rectangle 85"/>
            <p:cNvSpPr>
              <a:spLocks noChangeArrowheads="1"/>
            </p:cNvSpPr>
            <p:nvPr/>
          </p:nvSpPr>
          <p:spPr bwMode="auto">
            <a:xfrm>
              <a:off x="3744" y="2496"/>
              <a:ext cx="1440" cy="19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n-US"/>
            </a:p>
          </p:txBody>
        </p:sp>
      </p:grpSp>
      <p:sp>
        <p:nvSpPr>
          <p:cNvPr id="21" name="Text Box 98"/>
          <p:cNvSpPr txBox="1">
            <a:spLocks noChangeArrowheads="1"/>
          </p:cNvSpPr>
          <p:nvPr/>
        </p:nvSpPr>
        <p:spPr bwMode="auto">
          <a:xfrm>
            <a:off x="76200" y="3530622"/>
            <a:ext cx="1143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000" dirty="0">
                <a:latin typeface="Arial"/>
                <a:cs typeface="Arial"/>
              </a:rPr>
              <a:t>Dataset</a:t>
            </a:r>
          </a:p>
        </p:txBody>
      </p:sp>
      <p:sp>
        <p:nvSpPr>
          <p:cNvPr id="3" name="Title 2"/>
          <p:cNvSpPr>
            <a:spLocks noGrp="1"/>
          </p:cNvSpPr>
          <p:nvPr>
            <p:ph type="title"/>
          </p:nvPr>
        </p:nvSpPr>
        <p:spPr>
          <a:xfrm>
            <a:off x="135834" y="925376"/>
            <a:ext cx="8928651" cy="366254"/>
          </a:xfrm>
        </p:spPr>
        <p:txBody>
          <a:bodyPr/>
          <a:lstStyle/>
          <a:p>
            <a:r>
              <a:rPr lang="en-US" b="0" dirty="0"/>
              <a:t>Cross-Validation for assessing ROMs validity</a:t>
            </a:r>
          </a:p>
        </p:txBody>
      </p:sp>
      <p:sp>
        <p:nvSpPr>
          <p:cNvPr id="24" name="Rectangle 3"/>
          <p:cNvSpPr txBox="1">
            <a:spLocks noChangeArrowheads="1"/>
          </p:cNvSpPr>
          <p:nvPr/>
        </p:nvSpPr>
        <p:spPr bwMode="auto">
          <a:xfrm>
            <a:off x="413131" y="3053608"/>
            <a:ext cx="8420100" cy="15030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2575" indent="-282575" algn="l" rtl="0" eaLnBrk="0" fontAlgn="base" hangingPunct="0">
              <a:spcBef>
                <a:spcPct val="10000"/>
              </a:spcBef>
              <a:spcAft>
                <a:spcPct val="10000"/>
              </a:spcAft>
              <a:buClr>
                <a:srgbClr val="1B5527"/>
              </a:buClr>
              <a:buFont typeface="Wingdings" pitchFamily="2" charset="2"/>
              <a:buChar char="n"/>
              <a:defRPr sz="1800" b="1">
                <a:solidFill>
                  <a:srgbClr val="000000"/>
                </a:solidFill>
                <a:latin typeface="+mn-lt"/>
                <a:ea typeface="ＭＳ Ｐゴシック" charset="-128"/>
                <a:cs typeface="ＭＳ Ｐゴシック" charset="-128"/>
              </a:defRPr>
            </a:lvl1pPr>
            <a:lvl2pPr marL="685800" indent="-288925" algn="l" rtl="0" eaLnBrk="0" fontAlgn="base" hangingPunct="0">
              <a:spcBef>
                <a:spcPct val="10000"/>
              </a:spcBef>
              <a:spcAft>
                <a:spcPct val="10000"/>
              </a:spcAft>
              <a:buClr>
                <a:srgbClr val="2461AA"/>
              </a:buClr>
              <a:buChar char="–"/>
              <a:defRPr sz="1800">
                <a:solidFill>
                  <a:srgbClr val="000000"/>
                </a:solidFill>
                <a:latin typeface="+mn-lt"/>
                <a:ea typeface="ＭＳ Ｐゴシック" charset="-128"/>
              </a:defRPr>
            </a:lvl2pPr>
            <a:lvl3pPr marL="968375" indent="-168275" algn="l" rtl="0" eaLnBrk="0" fontAlgn="base" hangingPunct="0">
              <a:spcBef>
                <a:spcPct val="10000"/>
              </a:spcBef>
              <a:spcAft>
                <a:spcPct val="10000"/>
              </a:spcAft>
              <a:buClr>
                <a:srgbClr val="2461AA"/>
              </a:buClr>
              <a:buFont typeface="Times" pitchFamily="18" charset="0"/>
              <a:buChar char="•"/>
              <a:defRPr sz="1600" i="1">
                <a:solidFill>
                  <a:srgbClr val="000000"/>
                </a:solidFill>
                <a:latin typeface="+mn-lt"/>
                <a:ea typeface="ＭＳ Ｐゴシック" charset="-128"/>
              </a:defRPr>
            </a:lvl3pPr>
            <a:lvl4pPr marL="1363663" indent="-280988" algn="l" rtl="0" eaLnBrk="0" fontAlgn="base" hangingPunct="0">
              <a:spcBef>
                <a:spcPct val="10000"/>
              </a:spcBef>
              <a:spcAft>
                <a:spcPct val="10000"/>
              </a:spcAft>
              <a:buClr>
                <a:srgbClr val="2461AA"/>
              </a:buClr>
              <a:buFont typeface="Times" pitchFamily="18" charset="0"/>
              <a:buChar char="–"/>
              <a:defRPr sz="1600">
                <a:solidFill>
                  <a:srgbClr val="000000"/>
                </a:solidFill>
                <a:latin typeface="+mn-lt"/>
                <a:ea typeface="ＭＳ Ｐゴシック" charset="-128"/>
              </a:defRPr>
            </a:lvl4pPr>
            <a:lvl5pPr marL="1652588" indent="-174625" algn="l" rtl="0" eaLnBrk="0" fontAlgn="base" hangingPunct="0">
              <a:spcBef>
                <a:spcPct val="10000"/>
              </a:spcBef>
              <a:spcAft>
                <a:spcPct val="10000"/>
              </a:spcAft>
              <a:buClr>
                <a:srgbClr val="2461AA"/>
              </a:buClr>
              <a:buFont typeface="Times" pitchFamily="18" charset="0"/>
              <a:buChar char="•"/>
              <a:defRPr sz="1600" i="1">
                <a:solidFill>
                  <a:srgbClr val="000000"/>
                </a:solidFill>
                <a:latin typeface="+mn-lt"/>
                <a:ea typeface="ＭＳ Ｐゴシック" charset="-128"/>
              </a:defRPr>
            </a:lvl5pPr>
            <a:lvl6pPr marL="21097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6pPr>
            <a:lvl7pPr marL="25669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7pPr>
            <a:lvl8pPr marL="30241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8pPr>
            <a:lvl9pPr marL="3481388" indent="-174625" algn="l" rtl="0" eaLnBrk="0" fontAlgn="base" hangingPunct="0">
              <a:spcBef>
                <a:spcPct val="10000"/>
              </a:spcBef>
              <a:spcAft>
                <a:spcPct val="10000"/>
              </a:spcAft>
              <a:buClr>
                <a:srgbClr val="2461AA"/>
              </a:buClr>
              <a:buFont typeface="Times" charset="0"/>
              <a:buChar char="•"/>
              <a:defRPr sz="1600" i="1">
                <a:solidFill>
                  <a:srgbClr val="000000"/>
                </a:solidFill>
                <a:latin typeface="+mn-lt"/>
                <a:ea typeface="ＭＳ Ｐゴシック" charset="-128"/>
              </a:defRPr>
            </a:lvl9pPr>
          </a:lstStyle>
          <a:p>
            <a:pPr>
              <a:buClr>
                <a:srgbClr val="FD6D38"/>
              </a:buClr>
              <a:buFont typeface="Arial" panose="020B0604020202020204" pitchFamily="34" charset="0"/>
              <a:buChar char="•"/>
            </a:pPr>
            <a:r>
              <a:rPr lang="en-US" b="0" dirty="0"/>
              <a:t>Cross Validation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Clr>
                <a:srgbClr val="FD6D38"/>
              </a:buClr>
              <a:buFont typeface="Arial" panose="020B0604020202020204" pitchFamily="34" charset="0"/>
              <a:buChar char="•"/>
            </a:pPr>
            <a:r>
              <a:rPr lang="en-US" b="0" dirty="0"/>
              <a:t>Compute a score (e.g. R</a:t>
            </a:r>
            <a:r>
              <a:rPr lang="en-US" b="0" baseline="30000" dirty="0"/>
              <a:t>2</a:t>
            </a:r>
            <a:r>
              <a:rPr lang="en-US" b="0" dirty="0"/>
              <a:t>)</a:t>
            </a:r>
          </a:p>
        </p:txBody>
      </p:sp>
    </p:spTree>
    <p:extLst>
      <p:ext uri="{BB962C8B-B14F-4D97-AF65-F5344CB8AC3E}">
        <p14:creationId xmlns:p14="http://schemas.microsoft.com/office/powerpoint/2010/main" val="2516003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 y="2803969"/>
            <a:ext cx="3714879" cy="3865687"/>
          </a:xfrm>
          <a:prstGeom prst="rect">
            <a:avLst/>
          </a:prstGeom>
        </p:spPr>
      </p:pic>
      <p:sp>
        <p:nvSpPr>
          <p:cNvPr id="5" name="Rectangle 4"/>
          <p:cNvSpPr/>
          <p:nvPr/>
        </p:nvSpPr>
        <p:spPr>
          <a:xfrm>
            <a:off x="-780034" y="1993815"/>
            <a:ext cx="4343400" cy="784830"/>
          </a:xfrm>
          <a:prstGeom prst="rect">
            <a:avLst/>
          </a:prstGeom>
        </p:spPr>
        <p:txBody>
          <a:bodyPr wrap="square">
            <a:spAutoFit/>
          </a:bodyPr>
          <a:lstStyle/>
          <a:p>
            <a:pPr lvl="2" algn="ctr"/>
            <a:r>
              <a:rPr lang="en-US" sz="1500" dirty="0"/>
              <a:t>Cross-validation techniques for the global assessment of surrogate models</a:t>
            </a:r>
          </a:p>
        </p:txBody>
      </p:sp>
      <p:sp>
        <p:nvSpPr>
          <p:cNvPr id="44" name="Rectangle 43"/>
          <p:cNvSpPr/>
          <p:nvPr/>
        </p:nvSpPr>
        <p:spPr>
          <a:xfrm>
            <a:off x="4777740" y="1684799"/>
            <a:ext cx="4343400" cy="553998"/>
          </a:xfrm>
          <a:prstGeom prst="rect">
            <a:avLst/>
          </a:prstGeom>
        </p:spPr>
        <p:txBody>
          <a:bodyPr wrap="square">
            <a:spAutoFit/>
          </a:bodyPr>
          <a:lstStyle/>
          <a:p>
            <a:pPr lvl="2" algn="ctr"/>
            <a:r>
              <a:rPr lang="en-US" sz="1500" dirty="0"/>
              <a:t>Surrogate Model Parameter Optimization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391" y="2264121"/>
            <a:ext cx="3308763" cy="23498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240" y="2778645"/>
            <a:ext cx="2159000" cy="1752601"/>
          </a:xfrm>
          <a:prstGeom prst="rect">
            <a:avLst/>
          </a:prstGeom>
        </p:spPr>
      </p:pic>
      <p:sp>
        <p:nvSpPr>
          <p:cNvPr id="45" name="Rectangle 3"/>
          <p:cNvSpPr txBox="1">
            <a:spLocks noChangeArrowheads="1"/>
          </p:cNvSpPr>
          <p:nvPr/>
        </p:nvSpPr>
        <p:spPr bwMode="auto">
          <a:xfrm>
            <a:off x="3784505" y="4653433"/>
            <a:ext cx="2096880" cy="41766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sz="1500" dirty="0"/>
              <a:t>Mean Absolute Error score (Cross-validation) as function of # samples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9515" y="4806428"/>
            <a:ext cx="2413000" cy="1367101"/>
          </a:xfrm>
          <a:prstGeom prst="rect">
            <a:avLst/>
          </a:prstGeom>
        </p:spPr>
      </p:pic>
      <p:sp>
        <p:nvSpPr>
          <p:cNvPr id="46" name="Rectangle 3"/>
          <p:cNvSpPr txBox="1">
            <a:spLocks noChangeArrowheads="1"/>
          </p:cNvSpPr>
          <p:nvPr/>
        </p:nvSpPr>
        <p:spPr bwMode="auto">
          <a:xfrm>
            <a:off x="5818632" y="6127630"/>
            <a:ext cx="3302508" cy="30599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sz="1500" dirty="0"/>
              <a:t>Optimization of SM parameters example</a:t>
            </a:r>
          </a:p>
        </p:txBody>
      </p:sp>
      <p:sp>
        <p:nvSpPr>
          <p:cNvPr id="13" name="Title 1"/>
          <p:cNvSpPr>
            <a:spLocks noGrp="1"/>
          </p:cNvSpPr>
          <p:nvPr>
            <p:ph type="title"/>
          </p:nvPr>
        </p:nvSpPr>
        <p:spPr>
          <a:xfrm>
            <a:off x="455613" y="1004888"/>
            <a:ext cx="8231187" cy="377026"/>
          </a:xfrm>
        </p:spPr>
        <p:txBody>
          <a:bodyPr/>
          <a:lstStyle/>
          <a:p>
            <a:r>
              <a:rPr lang="en-US" b="0" dirty="0">
                <a:cs typeface="Arial"/>
              </a:rPr>
              <a:t>Surrogate Models’ assessment and optimization</a:t>
            </a:r>
            <a:endParaRPr lang="en-US" b="0" dirty="0"/>
          </a:p>
        </p:txBody>
      </p:sp>
    </p:spTree>
    <p:extLst>
      <p:ext uri="{BB962C8B-B14F-4D97-AF65-F5344CB8AC3E}">
        <p14:creationId xmlns:p14="http://schemas.microsoft.com/office/powerpoint/2010/main" val="408523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371" y="1531231"/>
            <a:ext cx="3481004" cy="4734426"/>
          </a:xfrm>
          <a:prstGeom prst="rect">
            <a:avLst/>
          </a:prstGeom>
        </p:spPr>
      </p:pic>
      <p:sp>
        <p:nvSpPr>
          <p:cNvPr id="4" name="Slide Number Placeholder 3"/>
          <p:cNvSpPr>
            <a:spLocks noGrp="1"/>
          </p:cNvSpPr>
          <p:nvPr>
            <p:ph type="sldNum" sz="quarter" idx="4294967295"/>
          </p:nvPr>
        </p:nvSpPr>
        <p:spPr>
          <a:xfrm>
            <a:off x="8715375" y="5772151"/>
            <a:ext cx="260350" cy="123111"/>
          </a:xfrm>
          <a:prstGeom prst="rect">
            <a:avLst/>
          </a:prstGeom>
        </p:spPr>
        <p:txBody>
          <a:bodyPr/>
          <a:lstStyle/>
          <a:p>
            <a:fld id="{4B4332F1-BAE3-4172-AA6D-91F763B329EF}" type="slidenum">
              <a:rPr lang="en-US" smtClean="0"/>
              <a:pPr/>
              <a:t>22</a:t>
            </a:fld>
            <a:endParaRPr lang="en-US"/>
          </a:p>
        </p:txBody>
      </p:sp>
      <p:sp>
        <p:nvSpPr>
          <p:cNvPr id="42" name="Rectangle 3"/>
          <p:cNvSpPr txBox="1">
            <a:spLocks noChangeArrowheads="1"/>
          </p:cNvSpPr>
          <p:nvPr/>
        </p:nvSpPr>
        <p:spPr bwMode="auto">
          <a:xfrm>
            <a:off x="5502067" y="6380946"/>
            <a:ext cx="4725986" cy="30599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500" dirty="0"/>
              <a:t>Adaptive surrogate modeling scheme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33601"/>
            <a:ext cx="4732022" cy="3508074"/>
          </a:xfrm>
          <a:prstGeom prst="rect">
            <a:avLst/>
          </a:prstGeom>
        </p:spPr>
      </p:pic>
      <p:sp>
        <p:nvSpPr>
          <p:cNvPr id="10" name="Rectangle 3"/>
          <p:cNvSpPr txBox="1">
            <a:spLocks noChangeArrowheads="1"/>
          </p:cNvSpPr>
          <p:nvPr/>
        </p:nvSpPr>
        <p:spPr bwMode="auto">
          <a:xfrm>
            <a:off x="838200" y="1533740"/>
            <a:ext cx="3048000" cy="30599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sz="1500" dirty="0"/>
              <a:t>Example of automatic selection for 200 MC samples on a PWR SBO sequence using RELAP5-3D and SVM surrogates</a:t>
            </a:r>
          </a:p>
        </p:txBody>
      </p:sp>
      <p:sp>
        <p:nvSpPr>
          <p:cNvPr id="8" name="TextBox 7"/>
          <p:cNvSpPr txBox="1"/>
          <p:nvPr/>
        </p:nvSpPr>
        <p:spPr>
          <a:xfrm>
            <a:off x="381000" y="5903893"/>
            <a:ext cx="4549140" cy="954107"/>
          </a:xfrm>
          <a:prstGeom prst="rect">
            <a:avLst/>
          </a:prstGeom>
          <a:noFill/>
        </p:spPr>
        <p:txBody>
          <a:bodyPr wrap="square" rtlCol="0">
            <a:spAutoFit/>
          </a:bodyPr>
          <a:lstStyle/>
          <a:p>
            <a:pPr algn="ctr"/>
            <a:r>
              <a:rPr lang="en-US" sz="1400" dirty="0"/>
              <a:t>When the </a:t>
            </a:r>
            <a:r>
              <a:rPr lang="en-US" sz="1400" i="1" dirty="0" err="1"/>
              <a:t>HybridModel</a:t>
            </a:r>
            <a:r>
              <a:rPr lang="en-US" sz="1400" i="1" dirty="0"/>
              <a:t> </a:t>
            </a:r>
            <a:r>
              <a:rPr lang="en-US" sz="1400" dirty="0"/>
              <a:t>is used, of the 1000 Monte Carlo samples, only 200 were run using the RELAP5-3D model, resulting in a computational time reduction of 800*4 = 3200 CPU-</a:t>
            </a:r>
            <a:r>
              <a:rPr lang="en-US" sz="1400" dirty="0" err="1"/>
              <a:t>hrs</a:t>
            </a:r>
            <a:r>
              <a:rPr lang="en-US" sz="1400" dirty="0"/>
              <a:t> </a:t>
            </a:r>
          </a:p>
        </p:txBody>
      </p:sp>
      <p:sp>
        <p:nvSpPr>
          <p:cNvPr id="11" name="Title 1"/>
          <p:cNvSpPr>
            <a:spLocks noGrp="1"/>
          </p:cNvSpPr>
          <p:nvPr>
            <p:ph type="title"/>
          </p:nvPr>
        </p:nvSpPr>
        <p:spPr>
          <a:xfrm>
            <a:off x="293299" y="1004888"/>
            <a:ext cx="8734185" cy="353174"/>
          </a:xfrm>
        </p:spPr>
        <p:txBody>
          <a:bodyPr/>
          <a:lstStyle/>
          <a:p>
            <a:r>
              <a:rPr lang="en-US" sz="2700" b="0" dirty="0">
                <a:cs typeface="Arial"/>
              </a:rPr>
              <a:t>Hybrid-Model (automatic </a:t>
            </a:r>
            <a:r>
              <a:rPr lang="en-US" sz="2700" b="0">
                <a:cs typeface="Arial"/>
              </a:rPr>
              <a:t>selection ROM/physical </a:t>
            </a:r>
            <a:r>
              <a:rPr lang="en-US" sz="2700" b="0" dirty="0">
                <a:cs typeface="Arial"/>
              </a:rPr>
              <a:t>model)</a:t>
            </a:r>
            <a:endParaRPr lang="en-US" sz="2700" b="0" dirty="0"/>
          </a:p>
        </p:txBody>
      </p:sp>
    </p:spTree>
    <p:extLst>
      <p:ext uri="{BB962C8B-B14F-4D97-AF65-F5344CB8AC3E}">
        <p14:creationId xmlns:p14="http://schemas.microsoft.com/office/powerpoint/2010/main" val="410833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Available ROMs</a:t>
            </a:r>
          </a:p>
        </p:txBody>
      </p:sp>
      <p:sp>
        <p:nvSpPr>
          <p:cNvPr id="3" name="Content Placeholder 2"/>
          <p:cNvSpPr>
            <a:spLocks noGrp="1"/>
          </p:cNvSpPr>
          <p:nvPr>
            <p:ph idx="1"/>
          </p:nvPr>
        </p:nvSpPr>
        <p:spPr/>
        <p:txBody>
          <a:bodyPr/>
          <a:lstStyle/>
          <a:p>
            <a:r>
              <a:rPr lang="en-US" dirty="0">
                <a:solidFill>
                  <a:srgbClr val="000000"/>
                </a:solidFill>
              </a:rPr>
              <a:t>Nearest neighbor (KD-Tree based)</a:t>
            </a:r>
          </a:p>
          <a:p>
            <a:r>
              <a:rPr lang="en-US" dirty="0">
                <a:solidFill>
                  <a:srgbClr val="000000"/>
                </a:solidFill>
              </a:rPr>
              <a:t>Support vector machine:</a:t>
            </a:r>
          </a:p>
          <a:p>
            <a:pPr lvl="1"/>
            <a:r>
              <a:rPr lang="en-US" dirty="0">
                <a:solidFill>
                  <a:srgbClr val="000000"/>
                </a:solidFill>
              </a:rPr>
              <a:t>Polynomial kernel</a:t>
            </a:r>
          </a:p>
          <a:p>
            <a:pPr lvl="1"/>
            <a:r>
              <a:rPr lang="en-US" dirty="0">
                <a:solidFill>
                  <a:srgbClr val="000000"/>
                </a:solidFill>
              </a:rPr>
              <a:t>Gaussian Kernels</a:t>
            </a:r>
          </a:p>
          <a:p>
            <a:pPr lvl="1"/>
            <a:r>
              <a:rPr lang="en-US" dirty="0">
                <a:solidFill>
                  <a:srgbClr val="000000"/>
                </a:solidFill>
              </a:rPr>
              <a:t>Radial basis functions</a:t>
            </a:r>
          </a:p>
          <a:p>
            <a:r>
              <a:rPr lang="en-US" dirty="0">
                <a:solidFill>
                  <a:srgbClr val="000000"/>
                </a:solidFill>
              </a:rPr>
              <a:t>Inverse Weight</a:t>
            </a:r>
          </a:p>
          <a:p>
            <a:r>
              <a:rPr lang="en-US" dirty="0">
                <a:solidFill>
                  <a:srgbClr val="000000"/>
                </a:solidFill>
              </a:rPr>
              <a:t>N-Dimensional spline</a:t>
            </a:r>
          </a:p>
          <a:p>
            <a:r>
              <a:rPr lang="en-US" dirty="0">
                <a:solidFill>
                  <a:srgbClr val="000000"/>
                </a:solidFill>
              </a:rPr>
              <a:t>Gaussian process</a:t>
            </a:r>
          </a:p>
          <a:p>
            <a:r>
              <a:rPr lang="en-US" dirty="0">
                <a:solidFill>
                  <a:srgbClr val="000000"/>
                </a:solidFill>
              </a:rPr>
              <a:t>Polynomial (stochastic and not)</a:t>
            </a:r>
          </a:p>
          <a:p>
            <a:r>
              <a:rPr lang="en-US" dirty="0">
                <a:solidFill>
                  <a:srgbClr val="000000"/>
                </a:solidFill>
              </a:rPr>
              <a:t>Linear regressors</a:t>
            </a:r>
          </a:p>
          <a:p>
            <a:r>
              <a:rPr lang="en-US" dirty="0">
                <a:solidFill>
                  <a:srgbClr val="000000"/>
                </a:solidFill>
              </a:rPr>
              <a:t>Neural Networks (deep learning)</a:t>
            </a:r>
          </a:p>
          <a:p>
            <a:r>
              <a:rPr lang="en-US" i="1" dirty="0">
                <a:solidFill>
                  <a:srgbClr val="000000"/>
                </a:solidFill>
              </a:rPr>
              <a:t>Many more (see RAVEN documentation)</a:t>
            </a:r>
          </a:p>
        </p:txBody>
      </p:sp>
    </p:spTree>
    <p:extLst>
      <p:ext uri="{BB962C8B-B14F-4D97-AF65-F5344CB8AC3E}">
        <p14:creationId xmlns:p14="http://schemas.microsoft.com/office/powerpoint/2010/main" val="3908892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b="0" dirty="0">
                <a:latin typeface="Arial" charset="0"/>
              </a:rPr>
              <a:t>Ensemble model</a:t>
            </a:r>
          </a:p>
        </p:txBody>
      </p:sp>
      <p:sp>
        <p:nvSpPr>
          <p:cNvPr id="32770" name="Content Placeholder 2"/>
          <p:cNvSpPr>
            <a:spLocks noGrp="1"/>
          </p:cNvSpPr>
          <p:nvPr>
            <p:ph idx="1"/>
          </p:nvPr>
        </p:nvSpPr>
        <p:spPr>
          <a:xfrm>
            <a:off x="278674" y="1536700"/>
            <a:ext cx="8865326" cy="2105660"/>
          </a:xfrm>
        </p:spPr>
        <p:txBody>
          <a:bodyPr/>
          <a:lstStyle/>
          <a:p>
            <a:r>
              <a:rPr lang="en-US" dirty="0">
                <a:latin typeface="Arial" charset="0"/>
              </a:rPr>
              <a:t>Multiple “models” can be assembled together and treated as a single one</a:t>
            </a:r>
          </a:p>
          <a:p>
            <a:r>
              <a:rPr lang="en-US" dirty="0">
                <a:latin typeface="Arial" charset="0"/>
              </a:rPr>
              <a:t>Models can be completely heterogeneous (code, external models, ROM)</a:t>
            </a:r>
          </a:p>
          <a:p>
            <a:r>
              <a:rPr lang="en-US" dirty="0">
                <a:latin typeface="Arial" charset="0"/>
              </a:rPr>
              <a:t>RAVEN acts as a hub for the information exchange</a:t>
            </a:r>
          </a:p>
          <a:p>
            <a:r>
              <a:rPr lang="en-US" dirty="0">
                <a:latin typeface="Arial" charset="0"/>
              </a:rPr>
              <a:t>Information passed between “models” could be:</a:t>
            </a:r>
          </a:p>
          <a:p>
            <a:pPr lvl="1"/>
            <a:r>
              <a:rPr lang="en-US" dirty="0">
                <a:latin typeface="Arial" charset="0"/>
              </a:rPr>
              <a:t>Set of lump values</a:t>
            </a:r>
          </a:p>
          <a:p>
            <a:pPr lvl="1"/>
            <a:r>
              <a:rPr lang="en-US" i="1" dirty="0">
                <a:latin typeface="Arial" charset="0"/>
              </a:rPr>
              <a:t>Set of time series or fields</a:t>
            </a:r>
          </a:p>
        </p:txBody>
      </p:sp>
      <p:grpSp>
        <p:nvGrpSpPr>
          <p:cNvPr id="11" name="Group 10">
            <a:extLst>
              <a:ext uri="{FF2B5EF4-FFF2-40B4-BE49-F238E27FC236}">
                <a16:creationId xmlns:a16="http://schemas.microsoft.com/office/drawing/2014/main" id="{1873F092-0A5B-1348-AC8D-91F711D03A14}"/>
              </a:ext>
            </a:extLst>
          </p:cNvPr>
          <p:cNvGrpSpPr/>
          <p:nvPr/>
        </p:nvGrpSpPr>
        <p:grpSpPr>
          <a:xfrm>
            <a:off x="1189922" y="4363625"/>
            <a:ext cx="6762567" cy="1459694"/>
            <a:chOff x="141673" y="4100119"/>
            <a:chExt cx="7702165" cy="1662506"/>
          </a:xfrm>
        </p:grpSpPr>
        <p:cxnSp>
          <p:nvCxnSpPr>
            <p:cNvPr id="12" name="Straight Arrow Connector 11">
              <a:extLst>
                <a:ext uri="{FF2B5EF4-FFF2-40B4-BE49-F238E27FC236}">
                  <a16:creationId xmlns:a16="http://schemas.microsoft.com/office/drawing/2014/main" id="{4EEBE79E-1B25-DB43-866F-53726388EF9F}"/>
                </a:ext>
              </a:extLst>
            </p:cNvPr>
            <p:cNvCxnSpPr/>
            <p:nvPr/>
          </p:nvCxnSpPr>
          <p:spPr>
            <a:xfrm>
              <a:off x="5082433" y="4445122"/>
              <a:ext cx="1686895"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ABDFB72-4E0D-C845-BE83-01B122F1C20D}"/>
                </a:ext>
              </a:extLst>
            </p:cNvPr>
            <p:cNvCxnSpPr/>
            <p:nvPr/>
          </p:nvCxnSpPr>
          <p:spPr>
            <a:xfrm>
              <a:off x="5082433" y="5417493"/>
              <a:ext cx="1686895"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656DACEA-3A06-614C-9BB9-FFD6B8D6FF0E}"/>
                </a:ext>
              </a:extLst>
            </p:cNvPr>
            <p:cNvGrpSpPr/>
            <p:nvPr/>
          </p:nvGrpSpPr>
          <p:grpSpPr>
            <a:xfrm>
              <a:off x="141673" y="4480753"/>
              <a:ext cx="3618330" cy="706394"/>
              <a:chOff x="2343541" y="909697"/>
              <a:chExt cx="3618330" cy="706394"/>
            </a:xfrm>
          </p:grpSpPr>
          <p:cxnSp>
            <p:nvCxnSpPr>
              <p:cNvPr id="34" name="Straight Arrow Connector 33">
                <a:extLst>
                  <a:ext uri="{FF2B5EF4-FFF2-40B4-BE49-F238E27FC236}">
                    <a16:creationId xmlns:a16="http://schemas.microsoft.com/office/drawing/2014/main" id="{7038A8FE-39BE-CB44-8E42-B80C608ACEDF}"/>
                  </a:ext>
                </a:extLst>
              </p:cNvPr>
              <p:cNvCxnSpPr/>
              <p:nvPr/>
            </p:nvCxnSpPr>
            <p:spPr>
              <a:xfrm>
                <a:off x="3271829" y="1264213"/>
                <a:ext cx="1686895"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Rounded Rectangle 34">
                <a:extLst>
                  <a:ext uri="{FF2B5EF4-FFF2-40B4-BE49-F238E27FC236}">
                    <a16:creationId xmlns:a16="http://schemas.microsoft.com/office/drawing/2014/main" id="{A0124D2C-07AC-5E4E-BBBE-2D096623DFFD}"/>
                  </a:ext>
                </a:extLst>
              </p:cNvPr>
              <p:cNvSpPr/>
              <p:nvPr/>
            </p:nvSpPr>
            <p:spPr>
              <a:xfrm>
                <a:off x="3529370" y="949764"/>
                <a:ext cx="1064622" cy="6403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a:solidFill>
                      <a:schemeClr val="bg1"/>
                    </a:solidFill>
                  </a:rPr>
                  <a:t>Model </a:t>
                </a:r>
                <a:r>
                  <a:rPr lang="en-US" sz="1600" b="1" i="1" dirty="0">
                    <a:solidFill>
                      <a:schemeClr val="bg1"/>
                    </a:solidFill>
                  </a:rPr>
                  <a:t>1</a:t>
                </a:r>
              </a:p>
            </p:txBody>
          </p:sp>
          <p:graphicFrame>
            <p:nvGraphicFramePr>
              <p:cNvPr id="36" name="Object 35">
                <a:extLst>
                  <a:ext uri="{FF2B5EF4-FFF2-40B4-BE49-F238E27FC236}">
                    <a16:creationId xmlns:a16="http://schemas.microsoft.com/office/drawing/2014/main" id="{FBAE21B2-60DC-FD4A-B2E1-3CEC795C5E0E}"/>
                  </a:ext>
                </a:extLst>
              </p:cNvPr>
              <p:cNvGraphicFramePr>
                <a:graphicFrameLocks noChangeAspect="1"/>
              </p:cNvGraphicFramePr>
              <p:nvPr/>
            </p:nvGraphicFramePr>
            <p:xfrm>
              <a:off x="2343541" y="929418"/>
              <a:ext cx="870779" cy="660711"/>
            </p:xfrm>
            <a:graphic>
              <a:graphicData uri="http://schemas.openxmlformats.org/presentationml/2006/ole">
                <mc:AlternateContent xmlns:mc="http://schemas.openxmlformats.org/markup-compatibility/2006">
                  <mc:Choice xmlns:v="urn:schemas-microsoft-com:vml" Requires="v">
                    <p:oleObj spid="_x0000_s26687" name="Equation" r:id="rId4" imgW="685800" imgH="520700" progId="Equation.3">
                      <p:embed/>
                    </p:oleObj>
                  </mc:Choice>
                  <mc:Fallback>
                    <p:oleObj name="Equation" r:id="rId4" imgW="685800" imgH="520700" progId="Equation.3">
                      <p:embed/>
                      <p:pic>
                        <p:nvPicPr>
                          <p:cNvPr id="36" name="Object 35">
                            <a:extLst>
                              <a:ext uri="{FF2B5EF4-FFF2-40B4-BE49-F238E27FC236}">
                                <a16:creationId xmlns:a16="http://schemas.microsoft.com/office/drawing/2014/main" id="{FBAE21B2-60DC-FD4A-B2E1-3CEC795C5E0E}"/>
                              </a:ext>
                            </a:extLst>
                          </p:cNvPr>
                          <p:cNvPicPr/>
                          <p:nvPr/>
                        </p:nvPicPr>
                        <p:blipFill>
                          <a:blip r:embed="rId5"/>
                          <a:stretch>
                            <a:fillRect/>
                          </a:stretch>
                        </p:blipFill>
                        <p:spPr>
                          <a:xfrm>
                            <a:off x="2343541" y="929418"/>
                            <a:ext cx="870779" cy="660711"/>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C37116B2-E2E4-B846-8610-334ADEBBE8A1}"/>
                  </a:ext>
                </a:extLst>
              </p:cNvPr>
              <p:cNvGraphicFramePr>
                <a:graphicFrameLocks noChangeAspect="1"/>
              </p:cNvGraphicFramePr>
              <p:nvPr/>
            </p:nvGraphicFramePr>
            <p:xfrm>
              <a:off x="4965875" y="909697"/>
              <a:ext cx="995996" cy="706394"/>
            </p:xfrm>
            <a:graphic>
              <a:graphicData uri="http://schemas.openxmlformats.org/presentationml/2006/ole">
                <mc:AlternateContent xmlns:mc="http://schemas.openxmlformats.org/markup-compatibility/2006">
                  <mc:Choice xmlns:v="urn:schemas-microsoft-com:vml" Requires="v">
                    <p:oleObj spid="_x0000_s26688" name="Equation" r:id="rId6" imgW="698500" imgH="495300" progId="Equation.3">
                      <p:embed/>
                    </p:oleObj>
                  </mc:Choice>
                  <mc:Fallback>
                    <p:oleObj name="Equation" r:id="rId6" imgW="698500" imgH="495300" progId="Equation.3">
                      <p:embed/>
                      <p:pic>
                        <p:nvPicPr>
                          <p:cNvPr id="37" name="Object 36">
                            <a:extLst>
                              <a:ext uri="{FF2B5EF4-FFF2-40B4-BE49-F238E27FC236}">
                                <a16:creationId xmlns:a16="http://schemas.microsoft.com/office/drawing/2014/main" id="{C37116B2-E2E4-B846-8610-334ADEBBE8A1}"/>
                              </a:ext>
                            </a:extLst>
                          </p:cNvPr>
                          <p:cNvPicPr/>
                          <p:nvPr/>
                        </p:nvPicPr>
                        <p:blipFill>
                          <a:blip r:embed="rId7"/>
                          <a:stretch>
                            <a:fillRect/>
                          </a:stretch>
                        </p:blipFill>
                        <p:spPr>
                          <a:xfrm>
                            <a:off x="4965875" y="909697"/>
                            <a:ext cx="995996" cy="706394"/>
                          </a:xfrm>
                          <a:prstGeom prst="rect">
                            <a:avLst/>
                          </a:prstGeom>
                        </p:spPr>
                      </p:pic>
                    </p:oleObj>
                  </mc:Fallback>
                </mc:AlternateContent>
              </a:graphicData>
            </a:graphic>
          </p:graphicFrame>
        </p:grpSp>
        <p:grpSp>
          <p:nvGrpSpPr>
            <p:cNvPr id="17" name="Group 16">
              <a:extLst>
                <a:ext uri="{FF2B5EF4-FFF2-40B4-BE49-F238E27FC236}">
                  <a16:creationId xmlns:a16="http://schemas.microsoft.com/office/drawing/2014/main" id="{99B4BEFC-595A-C445-B550-7B15C6CFBD01}"/>
                </a:ext>
              </a:extLst>
            </p:cNvPr>
            <p:cNvGrpSpPr/>
            <p:nvPr/>
          </p:nvGrpSpPr>
          <p:grpSpPr>
            <a:xfrm>
              <a:off x="4142925" y="4100119"/>
              <a:ext cx="3616775" cy="652856"/>
              <a:chOff x="2291080" y="1779637"/>
              <a:chExt cx="3616775" cy="652856"/>
            </a:xfrm>
          </p:grpSpPr>
          <p:sp>
            <p:nvSpPr>
              <p:cNvPr id="31" name="Rounded Rectangle 30">
                <a:extLst>
                  <a:ext uri="{FF2B5EF4-FFF2-40B4-BE49-F238E27FC236}">
                    <a16:creationId xmlns:a16="http://schemas.microsoft.com/office/drawing/2014/main" id="{7440F068-DB03-4E4C-938A-66C5D68412D4}"/>
                  </a:ext>
                </a:extLst>
              </p:cNvPr>
              <p:cNvSpPr/>
              <p:nvPr/>
            </p:nvSpPr>
            <p:spPr>
              <a:xfrm>
                <a:off x="3529370" y="1779637"/>
                <a:ext cx="1064622" cy="6403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a:solidFill>
                      <a:schemeClr val="bg1"/>
                    </a:solidFill>
                  </a:rPr>
                  <a:t>Model </a:t>
                </a:r>
                <a:r>
                  <a:rPr lang="en-US" sz="1600" b="1" i="1" dirty="0">
                    <a:solidFill>
                      <a:schemeClr val="bg1"/>
                    </a:solidFill>
                  </a:rPr>
                  <a:t>N-1</a:t>
                </a:r>
              </a:p>
            </p:txBody>
          </p:sp>
          <p:graphicFrame>
            <p:nvGraphicFramePr>
              <p:cNvPr id="32" name="Object 31">
                <a:extLst>
                  <a:ext uri="{FF2B5EF4-FFF2-40B4-BE49-F238E27FC236}">
                    <a16:creationId xmlns:a16="http://schemas.microsoft.com/office/drawing/2014/main" id="{3CEF6A2D-BECF-4344-91F7-BD4CCDDB81DE}"/>
                  </a:ext>
                </a:extLst>
              </p:cNvPr>
              <p:cNvGraphicFramePr>
                <a:graphicFrameLocks noChangeAspect="1"/>
              </p:cNvGraphicFramePr>
              <p:nvPr/>
            </p:nvGraphicFramePr>
            <p:xfrm>
              <a:off x="2291080" y="1789556"/>
              <a:ext cx="917575" cy="636587"/>
            </p:xfrm>
            <a:graphic>
              <a:graphicData uri="http://schemas.openxmlformats.org/presentationml/2006/ole">
                <mc:AlternateContent xmlns:mc="http://schemas.openxmlformats.org/markup-compatibility/2006">
                  <mc:Choice xmlns:v="urn:schemas-microsoft-com:vml" Requires="v">
                    <p:oleObj spid="_x0000_s26689" name="Equation" r:id="rId8" imgW="711200" imgH="495300" progId="Equation.3">
                      <p:embed/>
                    </p:oleObj>
                  </mc:Choice>
                  <mc:Fallback>
                    <p:oleObj name="Equation" r:id="rId8" imgW="711200" imgH="495300" progId="Equation.3">
                      <p:embed/>
                      <p:pic>
                        <p:nvPicPr>
                          <p:cNvPr id="32" name="Object 31">
                            <a:extLst>
                              <a:ext uri="{FF2B5EF4-FFF2-40B4-BE49-F238E27FC236}">
                                <a16:creationId xmlns:a16="http://schemas.microsoft.com/office/drawing/2014/main" id="{3CEF6A2D-BECF-4344-91F7-BD4CCDDB81DE}"/>
                              </a:ext>
                            </a:extLst>
                          </p:cNvPr>
                          <p:cNvPicPr/>
                          <p:nvPr/>
                        </p:nvPicPr>
                        <p:blipFill>
                          <a:blip r:embed="rId9"/>
                          <a:stretch>
                            <a:fillRect/>
                          </a:stretch>
                        </p:blipFill>
                        <p:spPr>
                          <a:xfrm>
                            <a:off x="2291080" y="1789556"/>
                            <a:ext cx="917575" cy="636587"/>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195B606D-343A-F640-974C-8BBCE2B5E473}"/>
                  </a:ext>
                </a:extLst>
              </p:cNvPr>
              <p:cNvGraphicFramePr>
                <a:graphicFrameLocks noChangeAspect="1"/>
              </p:cNvGraphicFramePr>
              <p:nvPr/>
            </p:nvGraphicFramePr>
            <p:xfrm>
              <a:off x="4955355" y="1780031"/>
              <a:ext cx="952500" cy="652462"/>
            </p:xfrm>
            <a:graphic>
              <a:graphicData uri="http://schemas.openxmlformats.org/presentationml/2006/ole">
                <mc:AlternateContent xmlns:mc="http://schemas.openxmlformats.org/markup-compatibility/2006">
                  <mc:Choice xmlns:v="urn:schemas-microsoft-com:vml" Requires="v">
                    <p:oleObj spid="_x0000_s26690" name="Equation" r:id="rId10" imgW="723900" imgH="495300" progId="Equation.3">
                      <p:embed/>
                    </p:oleObj>
                  </mc:Choice>
                  <mc:Fallback>
                    <p:oleObj name="Equation" r:id="rId10" imgW="723900" imgH="495300" progId="Equation.3">
                      <p:embed/>
                      <p:pic>
                        <p:nvPicPr>
                          <p:cNvPr id="33" name="Object 32">
                            <a:extLst>
                              <a:ext uri="{FF2B5EF4-FFF2-40B4-BE49-F238E27FC236}">
                                <a16:creationId xmlns:a16="http://schemas.microsoft.com/office/drawing/2014/main" id="{195B606D-343A-F640-974C-8BBCE2B5E473}"/>
                              </a:ext>
                            </a:extLst>
                          </p:cNvPr>
                          <p:cNvPicPr/>
                          <p:nvPr/>
                        </p:nvPicPr>
                        <p:blipFill>
                          <a:blip r:embed="rId11"/>
                          <a:stretch>
                            <a:fillRect/>
                          </a:stretch>
                        </p:blipFill>
                        <p:spPr>
                          <a:xfrm>
                            <a:off x="4955355" y="1780031"/>
                            <a:ext cx="952500" cy="652462"/>
                          </a:xfrm>
                          <a:prstGeom prst="rect">
                            <a:avLst/>
                          </a:prstGeom>
                        </p:spPr>
                      </p:pic>
                    </p:oleObj>
                  </mc:Fallback>
                </mc:AlternateContent>
              </a:graphicData>
            </a:graphic>
          </p:graphicFrame>
        </p:grpSp>
        <p:grpSp>
          <p:nvGrpSpPr>
            <p:cNvPr id="18" name="Group 17">
              <a:extLst>
                <a:ext uri="{FF2B5EF4-FFF2-40B4-BE49-F238E27FC236}">
                  <a16:creationId xmlns:a16="http://schemas.microsoft.com/office/drawing/2014/main" id="{E2969860-5633-4549-B331-FC4A22924688}"/>
                </a:ext>
              </a:extLst>
            </p:cNvPr>
            <p:cNvGrpSpPr/>
            <p:nvPr/>
          </p:nvGrpSpPr>
          <p:grpSpPr>
            <a:xfrm>
              <a:off x="4124325" y="5074578"/>
              <a:ext cx="3719513" cy="688047"/>
              <a:chOff x="2281942" y="2704023"/>
              <a:chExt cx="3719513" cy="688047"/>
            </a:xfrm>
          </p:grpSpPr>
          <p:sp>
            <p:nvSpPr>
              <p:cNvPr id="28" name="Rounded Rectangle 27">
                <a:extLst>
                  <a:ext uri="{FF2B5EF4-FFF2-40B4-BE49-F238E27FC236}">
                    <a16:creationId xmlns:a16="http://schemas.microsoft.com/office/drawing/2014/main" id="{6925B5A4-AA6C-7545-AD31-5A09B1741667}"/>
                  </a:ext>
                </a:extLst>
              </p:cNvPr>
              <p:cNvSpPr/>
              <p:nvPr/>
            </p:nvSpPr>
            <p:spPr>
              <a:xfrm>
                <a:off x="3527002" y="2704023"/>
                <a:ext cx="1066990" cy="64178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a:solidFill>
                      <a:schemeClr val="bg1"/>
                    </a:solidFill>
                  </a:rPr>
                  <a:t>Model </a:t>
                </a:r>
                <a:r>
                  <a:rPr lang="en-US" sz="1600" b="1" i="1" dirty="0">
                    <a:solidFill>
                      <a:schemeClr val="bg1"/>
                    </a:solidFill>
                  </a:rPr>
                  <a:t>N</a:t>
                </a:r>
              </a:p>
            </p:txBody>
          </p:sp>
          <p:graphicFrame>
            <p:nvGraphicFramePr>
              <p:cNvPr id="29" name="Object 28">
                <a:extLst>
                  <a:ext uri="{FF2B5EF4-FFF2-40B4-BE49-F238E27FC236}">
                    <a16:creationId xmlns:a16="http://schemas.microsoft.com/office/drawing/2014/main" id="{374FC437-F2C4-354F-829F-C452ADE5E43A}"/>
                  </a:ext>
                </a:extLst>
              </p:cNvPr>
              <p:cNvGraphicFramePr>
                <a:graphicFrameLocks noChangeAspect="1"/>
              </p:cNvGraphicFramePr>
              <p:nvPr/>
            </p:nvGraphicFramePr>
            <p:xfrm>
              <a:off x="2281942" y="2718970"/>
              <a:ext cx="919163" cy="673100"/>
            </p:xfrm>
            <a:graphic>
              <a:graphicData uri="http://schemas.openxmlformats.org/presentationml/2006/ole">
                <mc:AlternateContent xmlns:mc="http://schemas.openxmlformats.org/markup-compatibility/2006">
                  <mc:Choice xmlns:v="urn:schemas-microsoft-com:vml" Requires="v">
                    <p:oleObj spid="_x0000_s26691" name="Equation" r:id="rId12" imgW="711200" imgH="520700" progId="Equation.3">
                      <p:embed/>
                    </p:oleObj>
                  </mc:Choice>
                  <mc:Fallback>
                    <p:oleObj name="Equation" r:id="rId12" imgW="711200" imgH="520700" progId="Equation.3">
                      <p:embed/>
                      <p:pic>
                        <p:nvPicPr>
                          <p:cNvPr id="29" name="Object 28">
                            <a:extLst>
                              <a:ext uri="{FF2B5EF4-FFF2-40B4-BE49-F238E27FC236}">
                                <a16:creationId xmlns:a16="http://schemas.microsoft.com/office/drawing/2014/main" id="{374FC437-F2C4-354F-829F-C452ADE5E43A}"/>
                              </a:ext>
                            </a:extLst>
                          </p:cNvPr>
                          <p:cNvPicPr/>
                          <p:nvPr/>
                        </p:nvPicPr>
                        <p:blipFill>
                          <a:blip r:embed="rId13"/>
                          <a:stretch>
                            <a:fillRect/>
                          </a:stretch>
                        </p:blipFill>
                        <p:spPr>
                          <a:xfrm>
                            <a:off x="2281942" y="2718970"/>
                            <a:ext cx="919163" cy="673100"/>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52D32E38-DD5A-BB4A-8C93-B95088E7607A}"/>
                  </a:ext>
                </a:extLst>
              </p:cNvPr>
              <p:cNvGraphicFramePr>
                <a:graphicFrameLocks noChangeAspect="1"/>
              </p:cNvGraphicFramePr>
              <p:nvPr/>
            </p:nvGraphicFramePr>
            <p:xfrm>
              <a:off x="5037842" y="2709445"/>
              <a:ext cx="963613" cy="647700"/>
            </p:xfrm>
            <a:graphic>
              <a:graphicData uri="http://schemas.openxmlformats.org/presentationml/2006/ole">
                <mc:AlternateContent xmlns:mc="http://schemas.openxmlformats.org/markup-compatibility/2006">
                  <mc:Choice xmlns:v="urn:schemas-microsoft-com:vml" Requires="v">
                    <p:oleObj spid="_x0000_s26692" name="Equation" r:id="rId14" imgW="736600" imgH="495300" progId="Equation.DSMT4">
                      <p:embed/>
                    </p:oleObj>
                  </mc:Choice>
                  <mc:Fallback>
                    <p:oleObj name="Equation" r:id="rId14" imgW="736600" imgH="495300" progId="Equation.DSMT4">
                      <p:embed/>
                      <p:pic>
                        <p:nvPicPr>
                          <p:cNvPr id="30" name="Object 29">
                            <a:extLst>
                              <a:ext uri="{FF2B5EF4-FFF2-40B4-BE49-F238E27FC236}">
                                <a16:creationId xmlns:a16="http://schemas.microsoft.com/office/drawing/2014/main" id="{52D32E38-DD5A-BB4A-8C93-B95088E7607A}"/>
                              </a:ext>
                            </a:extLst>
                          </p:cNvPr>
                          <p:cNvPicPr/>
                          <p:nvPr/>
                        </p:nvPicPr>
                        <p:blipFill>
                          <a:blip r:embed="rId15"/>
                          <a:stretch>
                            <a:fillRect/>
                          </a:stretch>
                        </p:blipFill>
                        <p:spPr>
                          <a:xfrm>
                            <a:off x="5037842" y="2709445"/>
                            <a:ext cx="963613" cy="647700"/>
                          </a:xfrm>
                          <a:prstGeom prst="rect">
                            <a:avLst/>
                          </a:prstGeom>
                        </p:spPr>
                      </p:pic>
                    </p:oleObj>
                  </mc:Fallback>
                </mc:AlternateContent>
              </a:graphicData>
            </a:graphic>
          </p:graphicFrame>
        </p:grpSp>
        <p:sp>
          <p:nvSpPr>
            <p:cNvPr id="19" name="Rounded Rectangle 18">
              <a:extLst>
                <a:ext uri="{FF2B5EF4-FFF2-40B4-BE49-F238E27FC236}">
                  <a16:creationId xmlns:a16="http://schemas.microsoft.com/office/drawing/2014/main" id="{894EC856-9A29-4744-AE95-7A3B60539F26}"/>
                </a:ext>
              </a:extLst>
            </p:cNvPr>
            <p:cNvSpPr/>
            <p:nvPr/>
          </p:nvSpPr>
          <p:spPr>
            <a:xfrm>
              <a:off x="3315222" y="4558052"/>
              <a:ext cx="268671" cy="280853"/>
            </a:xfrm>
            <a:prstGeom prst="roundRect">
              <a:avLst/>
            </a:prstGeom>
            <a:gradFill flip="none" rotWithShape="1">
              <a:gsLst>
                <a:gs pos="0">
                  <a:schemeClr val="dk1">
                    <a:tint val="100000"/>
                    <a:shade val="100000"/>
                    <a:satMod val="130000"/>
                    <a:alpha val="32000"/>
                  </a:schemeClr>
                </a:gs>
                <a:gs pos="100000">
                  <a:schemeClr val="dk1">
                    <a:tint val="50000"/>
                    <a:shade val="100000"/>
                    <a:satMod val="350000"/>
                    <a:alpha val="32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7D1A411-FA9C-4D46-B6B6-8D4FEE11982F}"/>
                </a:ext>
              </a:extLst>
            </p:cNvPr>
            <p:cNvSpPr/>
            <p:nvPr/>
          </p:nvSpPr>
          <p:spPr>
            <a:xfrm>
              <a:off x="4652447" y="4182414"/>
              <a:ext cx="268671" cy="280853"/>
            </a:xfrm>
            <a:prstGeom prst="roundRect">
              <a:avLst/>
            </a:prstGeom>
            <a:gradFill flip="none" rotWithShape="1">
              <a:gsLst>
                <a:gs pos="0">
                  <a:schemeClr val="dk1">
                    <a:tint val="100000"/>
                    <a:shade val="100000"/>
                    <a:satMod val="130000"/>
                    <a:alpha val="32000"/>
                  </a:schemeClr>
                </a:gs>
                <a:gs pos="100000">
                  <a:schemeClr val="dk1">
                    <a:tint val="50000"/>
                    <a:shade val="100000"/>
                    <a:satMod val="350000"/>
                    <a:alpha val="32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681C0A0C-6670-894B-B444-192C2FFF6A41}"/>
                </a:ext>
              </a:extLst>
            </p:cNvPr>
            <p:cNvSpPr/>
            <p:nvPr/>
          </p:nvSpPr>
          <p:spPr>
            <a:xfrm>
              <a:off x="4637681" y="5136641"/>
              <a:ext cx="268671" cy="280853"/>
            </a:xfrm>
            <a:prstGeom prst="roundRect">
              <a:avLst/>
            </a:prstGeom>
            <a:gradFill flip="none" rotWithShape="1">
              <a:gsLst>
                <a:gs pos="0">
                  <a:schemeClr val="dk1">
                    <a:tint val="100000"/>
                    <a:shade val="100000"/>
                    <a:satMod val="130000"/>
                    <a:alpha val="32000"/>
                  </a:schemeClr>
                </a:gs>
                <a:gs pos="100000">
                  <a:schemeClr val="dk1">
                    <a:tint val="50000"/>
                    <a:shade val="100000"/>
                    <a:satMod val="350000"/>
                    <a:alpha val="32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0564673-ABA0-6A43-8D63-101828D284C1}"/>
                </a:ext>
              </a:extLst>
            </p:cNvPr>
            <p:cNvCxnSpPr/>
            <p:nvPr/>
          </p:nvCxnSpPr>
          <p:spPr>
            <a:xfrm>
              <a:off x="3582669" y="4699182"/>
              <a:ext cx="354667"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B143064-4C21-5D4B-9192-46B190035FFF}"/>
                </a:ext>
              </a:extLst>
            </p:cNvPr>
            <p:cNvCxnSpPr/>
            <p:nvPr/>
          </p:nvCxnSpPr>
          <p:spPr>
            <a:xfrm>
              <a:off x="3928193" y="4301113"/>
              <a:ext cx="0" cy="39806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E46BEFC-7B1B-804C-96A5-CDF9A9B1023F}"/>
                </a:ext>
              </a:extLst>
            </p:cNvPr>
            <p:cNvCxnSpPr/>
            <p:nvPr/>
          </p:nvCxnSpPr>
          <p:spPr>
            <a:xfrm>
              <a:off x="3928193" y="4301113"/>
              <a:ext cx="354667"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9CB1789-D6ED-654D-BAE8-4B80FDD041AD}"/>
                </a:ext>
              </a:extLst>
            </p:cNvPr>
            <p:cNvCxnSpPr/>
            <p:nvPr/>
          </p:nvCxnSpPr>
          <p:spPr>
            <a:xfrm>
              <a:off x="3937336" y="4301113"/>
              <a:ext cx="7003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F255709-653A-7B49-9EC4-B9051BC31875}"/>
                </a:ext>
              </a:extLst>
            </p:cNvPr>
            <p:cNvCxnSpPr/>
            <p:nvPr/>
          </p:nvCxnSpPr>
          <p:spPr>
            <a:xfrm>
              <a:off x="3921875" y="5293881"/>
              <a:ext cx="7003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DCF4577-B212-B349-A2D5-5634D3293C69}"/>
                </a:ext>
              </a:extLst>
            </p:cNvPr>
            <p:cNvCxnSpPr/>
            <p:nvPr/>
          </p:nvCxnSpPr>
          <p:spPr>
            <a:xfrm>
              <a:off x="3928193" y="4681764"/>
              <a:ext cx="0" cy="612117"/>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98251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Statistical Post Processing</a:t>
            </a:r>
          </a:p>
        </p:txBody>
      </p:sp>
      <p:sp>
        <p:nvSpPr>
          <p:cNvPr id="3" name="Content Placeholder 2"/>
          <p:cNvSpPr>
            <a:spLocks noGrp="1"/>
          </p:cNvSpPr>
          <p:nvPr>
            <p:ph idx="1"/>
          </p:nvPr>
        </p:nvSpPr>
        <p:spPr/>
        <p:txBody>
          <a:bodyPr/>
          <a:lstStyle/>
          <a:p>
            <a:pPr marL="0" indent="0">
              <a:buNone/>
            </a:pPr>
            <a:r>
              <a:rPr lang="en-US" dirty="0">
                <a:solidFill>
                  <a:srgbClr val="000000"/>
                </a:solidFill>
              </a:rPr>
              <a:t>Statistical characterization of the output (</a:t>
            </a:r>
            <a:r>
              <a:rPr lang="en-US" i="1" dirty="0">
                <a:solidFill>
                  <a:srgbClr val="000000"/>
                </a:solidFill>
              </a:rPr>
              <a:t>uncertainty propagation</a:t>
            </a:r>
            <a:r>
              <a:rPr lang="en-US" dirty="0">
                <a:solidFill>
                  <a:srgbClr val="000000"/>
                </a:solidFill>
              </a:rPr>
              <a:t>)</a:t>
            </a:r>
          </a:p>
          <a:p>
            <a:r>
              <a:rPr lang="en-US" dirty="0">
                <a:solidFill>
                  <a:srgbClr val="000000"/>
                </a:solidFill>
              </a:rPr>
              <a:t>Mean</a:t>
            </a:r>
          </a:p>
          <a:p>
            <a:r>
              <a:rPr lang="en-US" dirty="0">
                <a:solidFill>
                  <a:srgbClr val="000000"/>
                </a:solidFill>
              </a:rPr>
              <a:t>Sigma</a:t>
            </a:r>
          </a:p>
          <a:p>
            <a:r>
              <a:rPr lang="en-US" dirty="0" err="1">
                <a:solidFill>
                  <a:srgbClr val="000000"/>
                </a:solidFill>
              </a:rPr>
              <a:t>Skewness</a:t>
            </a:r>
            <a:r>
              <a:rPr lang="en-US" dirty="0">
                <a:solidFill>
                  <a:srgbClr val="000000"/>
                </a:solidFill>
              </a:rPr>
              <a:t> (asymmetry)</a:t>
            </a:r>
          </a:p>
          <a:p>
            <a:r>
              <a:rPr lang="en-US" dirty="0">
                <a:solidFill>
                  <a:srgbClr val="000000"/>
                </a:solidFill>
              </a:rPr>
              <a:t>Kurtosis (more/less peaked than a standard normal)</a:t>
            </a:r>
          </a:p>
          <a:p>
            <a:pPr marL="0" indent="0">
              <a:buNone/>
            </a:pPr>
            <a:r>
              <a:rPr lang="en-US" dirty="0">
                <a:solidFill>
                  <a:srgbClr val="000000"/>
                </a:solidFill>
              </a:rPr>
              <a:t>Input/output relationship (</a:t>
            </a:r>
            <a:r>
              <a:rPr lang="en-US" i="1" dirty="0">
                <a:solidFill>
                  <a:srgbClr val="000000"/>
                </a:solidFill>
              </a:rPr>
              <a:t>ranking/sensitivity</a:t>
            </a:r>
            <a:r>
              <a:rPr lang="en-US" dirty="0">
                <a:solidFill>
                  <a:srgbClr val="000000"/>
                </a:solidFill>
              </a:rPr>
              <a:t>)</a:t>
            </a:r>
          </a:p>
          <a:p>
            <a:r>
              <a:rPr lang="en-US" dirty="0">
                <a:solidFill>
                  <a:srgbClr val="000000"/>
                </a:solidFill>
              </a:rPr>
              <a:t>Correlation matrix</a:t>
            </a:r>
          </a:p>
          <a:p>
            <a:r>
              <a:rPr lang="en-US" dirty="0">
                <a:solidFill>
                  <a:srgbClr val="000000"/>
                </a:solidFill>
              </a:rPr>
              <a:t>Covariance matrix</a:t>
            </a:r>
          </a:p>
          <a:p>
            <a:r>
              <a:rPr lang="en-US" dirty="0">
                <a:solidFill>
                  <a:srgbClr val="000000"/>
                </a:solidFill>
              </a:rPr>
              <a:t>Sensitivity matrix (multidimensional linear regression)</a:t>
            </a:r>
          </a:p>
          <a:p>
            <a:r>
              <a:rPr lang="en-US" dirty="0">
                <a:solidFill>
                  <a:srgbClr val="000000"/>
                </a:solidFill>
              </a:rPr>
              <a:t>Normalized sensitivity matrix (% change of the response / % change in the answer)</a:t>
            </a:r>
          </a:p>
          <a:p>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430963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Time Dependent Statistics: Fuel Performance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55613" y="1641308"/>
            <a:ext cx="5943600" cy="4457700"/>
          </a:xfrm>
          <a:prstGeom prst="rect">
            <a:avLst/>
          </a:prstGeom>
        </p:spPr>
      </p:pic>
      <p:sp>
        <p:nvSpPr>
          <p:cNvPr id="5" name="TextBox 12"/>
          <p:cNvSpPr txBox="1">
            <a:spLocks noChangeArrowheads="1"/>
          </p:cNvSpPr>
          <p:nvPr/>
        </p:nvSpPr>
        <p:spPr bwMode="auto">
          <a:xfrm>
            <a:off x="6162842" y="2328446"/>
            <a:ext cx="3121526" cy="3600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57150" lvl="1" indent="-342900">
              <a:spcBef>
                <a:spcPct val="40000"/>
              </a:spcBef>
              <a:buFont typeface="Arial"/>
              <a:buChar char="•"/>
            </a:pPr>
            <a:r>
              <a:rPr lang="en-US" sz="2000" i="1" dirty="0">
                <a:solidFill>
                  <a:srgbClr val="00B050"/>
                </a:solidFill>
              </a:rPr>
              <a:t>95% percentile</a:t>
            </a:r>
          </a:p>
          <a:p>
            <a:pPr marL="57150" lvl="1" indent="-342900">
              <a:spcBef>
                <a:spcPct val="40000"/>
              </a:spcBef>
              <a:buFont typeface="Arial"/>
              <a:buChar char="•"/>
            </a:pPr>
            <a:r>
              <a:rPr lang="en-US" sz="2000" i="1" dirty="0">
                <a:solidFill>
                  <a:srgbClr val="00B050"/>
                </a:solidFill>
              </a:rPr>
              <a:t>Mean</a:t>
            </a:r>
          </a:p>
          <a:p>
            <a:pPr marL="57150" lvl="1" indent="-342900">
              <a:spcBef>
                <a:spcPct val="40000"/>
              </a:spcBef>
              <a:buFont typeface="Arial"/>
              <a:buChar char="•"/>
            </a:pPr>
            <a:r>
              <a:rPr lang="en-US" sz="2000" i="1" dirty="0">
                <a:solidFill>
                  <a:srgbClr val="00B050"/>
                </a:solidFill>
              </a:rPr>
              <a:t>Median</a:t>
            </a:r>
          </a:p>
          <a:p>
            <a:pPr marL="57150" lvl="1" indent="-342900">
              <a:spcBef>
                <a:spcPct val="40000"/>
              </a:spcBef>
              <a:buFont typeface="Arial"/>
              <a:buChar char="•"/>
            </a:pPr>
            <a:r>
              <a:rPr lang="en-US" sz="2000" i="1" dirty="0">
                <a:solidFill>
                  <a:srgbClr val="00B050"/>
                </a:solidFill>
              </a:rPr>
              <a:t>5% percentile</a:t>
            </a:r>
          </a:p>
          <a:p>
            <a:pPr marL="57150" lvl="1" indent="-342900">
              <a:spcBef>
                <a:spcPct val="40000"/>
              </a:spcBef>
              <a:buFont typeface="Arial"/>
              <a:buChar char="•"/>
            </a:pPr>
            <a:endParaRPr lang="en-US" sz="2000" i="1" dirty="0">
              <a:solidFill>
                <a:srgbClr val="00B050"/>
              </a:solidFill>
            </a:endParaRPr>
          </a:p>
          <a:p>
            <a:pPr marL="57150" lvl="1" indent="-342900">
              <a:spcBef>
                <a:spcPct val="40000"/>
              </a:spcBef>
              <a:buFont typeface="Arial"/>
              <a:buChar char="•"/>
            </a:pPr>
            <a:endParaRPr lang="en-US" sz="2000" i="1" dirty="0">
              <a:solidFill>
                <a:srgbClr val="00B050"/>
              </a:solidFill>
            </a:endParaRPr>
          </a:p>
          <a:p>
            <a:pPr marL="0" lvl="1" indent="0">
              <a:spcBef>
                <a:spcPct val="40000"/>
              </a:spcBef>
            </a:pPr>
            <a:r>
              <a:rPr lang="en-US" sz="2000" i="1" dirty="0">
                <a:solidFill>
                  <a:srgbClr val="00B050"/>
                </a:solidFill>
              </a:rPr>
              <a:t>Max hoop stress during transient as a function of burn up</a:t>
            </a:r>
          </a:p>
        </p:txBody>
      </p:sp>
      <p:cxnSp>
        <p:nvCxnSpPr>
          <p:cNvPr id="6" name="Straight Arrow Connector 37"/>
          <p:cNvCxnSpPr>
            <a:cxnSpLocks noChangeShapeType="1"/>
          </p:cNvCxnSpPr>
          <p:nvPr/>
        </p:nvCxnSpPr>
        <p:spPr bwMode="auto">
          <a:xfrm flipH="1">
            <a:off x="5494421" y="2941053"/>
            <a:ext cx="668421" cy="307473"/>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cxnSp>
        <p:nvCxnSpPr>
          <p:cNvPr id="9" name="Straight Arrow Connector 37"/>
          <p:cNvCxnSpPr>
            <a:cxnSpLocks noChangeShapeType="1"/>
          </p:cNvCxnSpPr>
          <p:nvPr/>
        </p:nvCxnSpPr>
        <p:spPr bwMode="auto">
          <a:xfrm flipH="1">
            <a:off x="5392822" y="3355474"/>
            <a:ext cx="770020" cy="909052"/>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cxnSp>
        <p:nvCxnSpPr>
          <p:cNvPr id="13" name="Straight Arrow Connector 37"/>
          <p:cNvCxnSpPr>
            <a:cxnSpLocks noChangeShapeType="1"/>
          </p:cNvCxnSpPr>
          <p:nvPr/>
        </p:nvCxnSpPr>
        <p:spPr bwMode="auto">
          <a:xfrm flipH="1">
            <a:off x="5392822" y="3796632"/>
            <a:ext cx="770020" cy="1296736"/>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cxnSp>
        <p:nvCxnSpPr>
          <p:cNvPr id="16" name="Straight Arrow Connector 37"/>
          <p:cNvCxnSpPr>
            <a:cxnSpLocks noChangeShapeType="1"/>
          </p:cNvCxnSpPr>
          <p:nvPr/>
        </p:nvCxnSpPr>
        <p:spPr bwMode="auto">
          <a:xfrm flipH="1">
            <a:off x="5240422" y="2513263"/>
            <a:ext cx="922420" cy="334211"/>
          </a:xfrm>
          <a:prstGeom prst="straightConnector1">
            <a:avLst/>
          </a:prstGeom>
          <a:noFill/>
          <a:ln w="28575">
            <a:solidFill>
              <a:srgbClr val="003663"/>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291372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Time Dependent Relational Analysis</a:t>
            </a:r>
          </a:p>
        </p:txBody>
      </p:sp>
      <p:sp>
        <p:nvSpPr>
          <p:cNvPr id="7" name="TextBox 12"/>
          <p:cNvSpPr txBox="1">
            <a:spLocks noChangeArrowheads="1"/>
          </p:cNvSpPr>
          <p:nvPr/>
        </p:nvSpPr>
        <p:spPr bwMode="auto">
          <a:xfrm>
            <a:off x="253997" y="5307098"/>
            <a:ext cx="8566483"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lvl="1" indent="-342900">
              <a:spcBef>
                <a:spcPct val="40000"/>
              </a:spcBef>
              <a:buFont typeface="Arial"/>
              <a:buChar char="•"/>
            </a:pPr>
            <a:r>
              <a:rPr lang="en-US" sz="2000" i="1" dirty="0">
                <a:solidFill>
                  <a:srgbClr val="00B050"/>
                </a:solidFill>
              </a:rPr>
              <a:t>The correlation analysis reveals how much each input is linearly related to the input space</a:t>
            </a:r>
          </a:p>
          <a:p>
            <a:pPr marL="342900" lvl="1" indent="-342900">
              <a:spcBef>
                <a:spcPct val="40000"/>
              </a:spcBef>
              <a:buFont typeface="Arial"/>
              <a:buChar char="•"/>
            </a:pPr>
            <a:r>
              <a:rPr lang="en-US" sz="2000" i="1" dirty="0">
                <a:solidFill>
                  <a:srgbClr val="00B050"/>
                </a:solidFill>
              </a:rPr>
              <a:t>Changes in the correlation coefficient usually indicate a change in the dominating physics</a:t>
            </a:r>
          </a:p>
        </p:txBody>
      </p:sp>
      <p:pic>
        <p:nvPicPr>
          <p:cNvPr id="8" name="Picture 7" descr="Macintosh HD:Users:crisr:Downloads:base:pearsonMaxHoopStress_ramp.pn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00200"/>
            <a:ext cx="4876800" cy="3657600"/>
          </a:xfrm>
          <a:prstGeom prst="rect">
            <a:avLst/>
          </a:prstGeom>
          <a:noFill/>
          <a:ln>
            <a:noFill/>
          </a:ln>
        </p:spPr>
      </p:pic>
    </p:spTree>
    <p:extLst>
      <p:ext uri="{BB962C8B-B14F-4D97-AF65-F5344CB8AC3E}">
        <p14:creationId xmlns:p14="http://schemas.microsoft.com/office/powerpoint/2010/main" val="1453629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Validation Metrics</a:t>
            </a:r>
          </a:p>
        </p:txBody>
      </p:sp>
      <p:graphicFrame>
        <p:nvGraphicFramePr>
          <p:cNvPr id="4" name="Content Placeholder 4"/>
          <p:cNvGraphicFramePr>
            <a:graphicFrameLocks/>
          </p:cNvGraphicFramePr>
          <p:nvPr/>
        </p:nvGraphicFramePr>
        <p:xfrm>
          <a:off x="0" y="3949407"/>
          <a:ext cx="5204986" cy="27694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3"/>
          <p:cNvGraphicFramePr>
            <a:graphicFrameLocks/>
          </p:cNvGraphicFramePr>
          <p:nvPr/>
        </p:nvGraphicFramePr>
        <p:xfrm>
          <a:off x="4508607" y="1199711"/>
          <a:ext cx="4596062" cy="27496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fico 13"/>
          <p:cNvGraphicFramePr/>
          <p:nvPr/>
        </p:nvGraphicFramePr>
        <p:xfrm>
          <a:off x="4933346" y="4123814"/>
          <a:ext cx="4171323" cy="242946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2"/>
          <p:cNvSpPr txBox="1">
            <a:spLocks noChangeArrowheads="1"/>
          </p:cNvSpPr>
          <p:nvPr/>
        </p:nvSpPr>
        <p:spPr bwMode="auto">
          <a:xfrm>
            <a:off x="203814" y="2643100"/>
            <a:ext cx="4592046"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Distance Probability Distribution Function</a:t>
            </a:r>
            <a:endParaRPr lang="en-US" sz="2000" i="1" dirty="0">
              <a:ea typeface="MS PGothic" charset="0"/>
            </a:endParaRPr>
          </a:p>
        </p:txBody>
      </p:sp>
      <p:sp>
        <p:nvSpPr>
          <p:cNvPr id="8" name="TextBox 12"/>
          <p:cNvSpPr txBox="1">
            <a:spLocks noChangeArrowheads="1"/>
          </p:cNvSpPr>
          <p:nvPr/>
        </p:nvSpPr>
        <p:spPr bwMode="auto">
          <a:xfrm>
            <a:off x="1281192" y="3723704"/>
            <a:ext cx="27009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indent="0">
              <a:spcBef>
                <a:spcPct val="40000"/>
              </a:spcBef>
            </a:pPr>
            <a:r>
              <a:rPr lang="en-US" sz="2000" dirty="0" err="1"/>
              <a:t>Minkowski</a:t>
            </a:r>
            <a:r>
              <a:rPr lang="en-US" sz="2000" dirty="0"/>
              <a:t> L</a:t>
            </a:r>
            <a:r>
              <a:rPr lang="en-US" sz="2000" baseline="-25000" dirty="0"/>
              <a:t>1 </a:t>
            </a:r>
            <a:r>
              <a:rPr lang="en-US" sz="2000" dirty="0"/>
              <a:t>Metric</a:t>
            </a:r>
          </a:p>
        </p:txBody>
      </p:sp>
      <p:sp>
        <p:nvSpPr>
          <p:cNvPr id="9" name="TextBox 12"/>
          <p:cNvSpPr txBox="1">
            <a:spLocks noChangeArrowheads="1"/>
          </p:cNvSpPr>
          <p:nvPr/>
        </p:nvSpPr>
        <p:spPr bwMode="auto">
          <a:xfrm>
            <a:off x="289122" y="1715694"/>
            <a:ext cx="4592046"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1" algn="ctr">
              <a:spcBef>
                <a:spcPct val="40000"/>
              </a:spcBef>
            </a:pPr>
            <a:r>
              <a:rPr lang="en-US" sz="2000" dirty="0"/>
              <a:t>Probability Distribution Function Area Metric</a:t>
            </a:r>
          </a:p>
        </p:txBody>
      </p:sp>
      <p:cxnSp>
        <p:nvCxnSpPr>
          <p:cNvPr id="10" name="Straight Arrow Connector 9"/>
          <p:cNvCxnSpPr/>
          <p:nvPr/>
        </p:nvCxnSpPr>
        <p:spPr bwMode="auto">
          <a:xfrm>
            <a:off x="3362635" y="3070043"/>
            <a:ext cx="1842351" cy="105377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51110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58175" cy="377026"/>
          </a:xfrm>
        </p:spPr>
        <p:txBody>
          <a:bodyPr/>
          <a:lstStyle/>
          <a:p>
            <a:r>
              <a:rPr lang="en-US" b="0" dirty="0"/>
              <a:t>Data Mining</a:t>
            </a:r>
          </a:p>
        </p:txBody>
      </p:sp>
      <p:sp>
        <p:nvSpPr>
          <p:cNvPr id="3" name="Content Placeholder 2"/>
          <p:cNvSpPr>
            <a:spLocks noGrp="1"/>
          </p:cNvSpPr>
          <p:nvPr>
            <p:ph idx="1"/>
          </p:nvPr>
        </p:nvSpPr>
        <p:spPr/>
        <p:txBody>
          <a:bodyPr/>
          <a:lstStyle/>
          <a:p>
            <a:r>
              <a:rPr lang="en-US" dirty="0"/>
              <a:t>RAVEN gives access to several data mining algorithms for data post-processing via implementation of APIs between RAVEN and </a:t>
            </a:r>
            <a:r>
              <a:rPr lang="en-US" dirty="0" err="1"/>
              <a:t>Scikit</a:t>
            </a:r>
            <a:r>
              <a:rPr lang="en-US" dirty="0"/>
              <a:t>-learn and RAVEN and internal library CROW</a:t>
            </a:r>
            <a:endParaRPr lang="en-US" baseline="30000" dirty="0"/>
          </a:p>
          <a:p>
            <a:endParaRPr lang="en-US" dirty="0"/>
          </a:p>
          <a:p>
            <a:r>
              <a:rPr lang="en-US" dirty="0"/>
              <a:t>Cardinality Reduction algorithms aim to recognize commonalities among the data -  Clustering, Gaussian Mixture Models, etc.</a:t>
            </a:r>
          </a:p>
          <a:p>
            <a:pPr lvl="1"/>
            <a:endParaRPr lang="en-US" dirty="0"/>
          </a:p>
          <a:p>
            <a:r>
              <a:rPr lang="en-US" dirty="0"/>
              <a:t>Dimensionality Reduction algorithms are used to reduce the number of degrees of freedom in the data under consideration – Manifold Learning, Decomposing Signals in Components, etc.</a:t>
            </a:r>
          </a:p>
          <a:p>
            <a:endParaRPr lang="en-US" dirty="0"/>
          </a:p>
          <a:p>
            <a:r>
              <a:rPr lang="en-US" b="1" dirty="0"/>
              <a:t>RAVEN extend all the data mining algorithms to perform time dependent data mining </a:t>
            </a:r>
          </a:p>
          <a:p>
            <a:endParaRPr lang="en-US" dirty="0"/>
          </a:p>
        </p:txBody>
      </p:sp>
    </p:spTree>
    <p:extLst>
      <p:ext uri="{BB962C8B-B14F-4D97-AF65-F5344CB8AC3E}">
        <p14:creationId xmlns:p14="http://schemas.microsoft.com/office/powerpoint/2010/main" val="935911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a:t>Project Background</a:t>
            </a:r>
          </a:p>
        </p:txBody>
      </p:sp>
      <p:sp>
        <p:nvSpPr>
          <p:cNvPr id="70659" name="Rectangle 3"/>
          <p:cNvSpPr>
            <a:spLocks noGrp="1" noChangeArrowheads="1"/>
          </p:cNvSpPr>
          <p:nvPr>
            <p:ph type="body" idx="1"/>
          </p:nvPr>
        </p:nvSpPr>
        <p:spPr/>
        <p:txBody>
          <a:bodyPr/>
          <a:lstStyle/>
          <a:p>
            <a:r>
              <a:rPr lang="en-US" dirty="0"/>
              <a:t>RAVEN development has begun in early 2012. Been supported by:</a:t>
            </a:r>
          </a:p>
          <a:p>
            <a:pPr lvl="1"/>
            <a:r>
              <a:rPr lang="en-US" dirty="0"/>
              <a:t>Light Water Reactor Sustainability (LWRS), under the RISMC path-way (Risk-Informed Safety Analysis - RISA)</a:t>
            </a:r>
          </a:p>
          <a:p>
            <a:pPr lvl="1"/>
            <a:r>
              <a:rPr lang="en-US" dirty="0"/>
              <a:t>Nuclear Energy Advanced Modeling and Simulation Program (NEAMS)</a:t>
            </a:r>
          </a:p>
          <a:p>
            <a:pPr lvl="1"/>
            <a:r>
              <a:rPr lang="en-US" dirty="0"/>
              <a:t>Nuclear-Renewable Hybrid Energy Systems (NHES) </a:t>
            </a:r>
          </a:p>
          <a:p>
            <a:pPr lvl="1"/>
            <a:endParaRPr lang="en-US" dirty="0"/>
          </a:p>
          <a:p>
            <a:r>
              <a:rPr lang="en-US" dirty="0"/>
              <a:t>The overall goal was to conceive a tool to enable Risk Informed Safety Margin Characterization (RISMC)</a:t>
            </a:r>
          </a:p>
          <a:p>
            <a:pPr lvl="1"/>
            <a:r>
              <a:rPr lang="en-US" dirty="0"/>
              <a:t>Evaluating risk (uncertainty propagation)</a:t>
            </a:r>
          </a:p>
          <a:p>
            <a:pPr lvl="1"/>
            <a:r>
              <a:rPr lang="en-US" dirty="0"/>
              <a:t>Understanding risk (limit surface, ranking, sensitivity, data mining)</a:t>
            </a:r>
          </a:p>
          <a:p>
            <a:pPr lvl="1"/>
            <a:r>
              <a:rPr lang="en-US" dirty="0"/>
              <a:t>Mitigating risk (optimization)</a:t>
            </a:r>
          </a:p>
          <a:p>
            <a:endParaRPr lang="en-US" dirty="0"/>
          </a:p>
          <a:p>
            <a:endParaRPr lang="en-US" dirty="0"/>
          </a:p>
          <a:p>
            <a:endParaRPr lang="en-US" dirty="0"/>
          </a:p>
        </p:txBody>
      </p:sp>
    </p:spTree>
    <p:extLst>
      <p:ext uri="{BB962C8B-B14F-4D97-AF65-F5344CB8AC3E}">
        <p14:creationId xmlns:p14="http://schemas.microsoft.com/office/powerpoint/2010/main" val="269656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Time Dependent Clustering</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400" y="2371146"/>
            <a:ext cx="4419600" cy="3314700"/>
          </a:xfrm>
          <a:prstGeom prst="rect">
            <a:avLst/>
          </a:prstGeom>
        </p:spPr>
      </p:pic>
      <p:pic>
        <p:nvPicPr>
          <p:cNvPr id="5" name="Picture 4"/>
          <p:cNvPicPr/>
          <p:nvPr/>
        </p:nvPicPr>
        <p:blipFill rotWithShape="1">
          <a:blip r:embed="rId3">
            <a:extLst>
              <a:ext uri="{28A0092B-C50C-407E-A947-70E740481C1C}">
                <a14:useLocalDpi xmlns:a14="http://schemas.microsoft.com/office/drawing/2010/main" val="0"/>
              </a:ext>
            </a:extLst>
          </a:blip>
          <a:srcRect l="18274" t="12059" r="8631" b="6436"/>
          <a:stretch/>
        </p:blipFill>
        <p:spPr bwMode="auto">
          <a:xfrm>
            <a:off x="5027628" y="2620180"/>
            <a:ext cx="3421214" cy="2860842"/>
          </a:xfrm>
          <a:prstGeom prst="rect">
            <a:avLst/>
          </a:prstGeom>
          <a:noFill/>
          <a:ln>
            <a:noFill/>
          </a:ln>
        </p:spPr>
      </p:pic>
    </p:spTree>
    <p:extLst>
      <p:ext uri="{BB962C8B-B14F-4D97-AF65-F5344CB8AC3E}">
        <p14:creationId xmlns:p14="http://schemas.microsoft.com/office/powerpoint/2010/main" val="3502579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7C9C-D993-5349-93DD-1F974386BB77}"/>
              </a:ext>
            </a:extLst>
          </p:cNvPr>
          <p:cNvSpPr>
            <a:spLocks noGrp="1"/>
          </p:cNvSpPr>
          <p:nvPr>
            <p:ph type="title"/>
          </p:nvPr>
        </p:nvSpPr>
        <p:spPr/>
        <p:txBody>
          <a:bodyPr/>
          <a:lstStyle/>
          <a:p>
            <a:r>
              <a:rPr lang="en-US" b="0" dirty="0"/>
              <a:t>RAVEN as a Framework: Plugins</a:t>
            </a:r>
          </a:p>
        </p:txBody>
      </p:sp>
      <p:sp>
        <p:nvSpPr>
          <p:cNvPr id="4" name="Slide Number Placeholder 3">
            <a:extLst>
              <a:ext uri="{FF2B5EF4-FFF2-40B4-BE49-F238E27FC236}">
                <a16:creationId xmlns:a16="http://schemas.microsoft.com/office/drawing/2014/main" id="{51ED8CFD-C01E-0E4C-B688-806966D63B85}"/>
              </a:ext>
            </a:extLst>
          </p:cNvPr>
          <p:cNvSpPr>
            <a:spLocks noGrp="1"/>
          </p:cNvSpPr>
          <p:nvPr>
            <p:ph type="sldNum" sz="quarter" idx="4"/>
          </p:nvPr>
        </p:nvSpPr>
        <p:spPr bwMode="auto">
          <a:xfrm>
            <a:off x="11701095" y="6535922"/>
            <a:ext cx="34713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defPPr>
              <a:defRPr lang="en-US"/>
            </a:defPPr>
            <a:lvl1pPr marL="0" algn="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BEEC3B-0EA6-480B-B109-237CC158263F}" type="slidenum">
              <a:rPr lang="en-US" smtClean="0"/>
              <a:pPr/>
              <a:t>31</a:t>
            </a:fld>
            <a:endParaRPr lang="en-US" dirty="0"/>
          </a:p>
        </p:txBody>
      </p:sp>
      <p:sp>
        <p:nvSpPr>
          <p:cNvPr id="6" name="Oval 5">
            <a:extLst>
              <a:ext uri="{FF2B5EF4-FFF2-40B4-BE49-F238E27FC236}">
                <a16:creationId xmlns:a16="http://schemas.microsoft.com/office/drawing/2014/main" id="{6B392AF4-3632-E546-9477-6589B72E13A2}"/>
              </a:ext>
            </a:extLst>
          </p:cNvPr>
          <p:cNvSpPr/>
          <p:nvPr/>
        </p:nvSpPr>
        <p:spPr bwMode="auto">
          <a:xfrm>
            <a:off x="3063737" y="1923223"/>
            <a:ext cx="2638839" cy="581439"/>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RAVEN</a:t>
            </a:r>
          </a:p>
        </p:txBody>
      </p:sp>
      <p:sp>
        <p:nvSpPr>
          <p:cNvPr id="7" name="Oval 6">
            <a:extLst>
              <a:ext uri="{FF2B5EF4-FFF2-40B4-BE49-F238E27FC236}">
                <a16:creationId xmlns:a16="http://schemas.microsoft.com/office/drawing/2014/main" id="{9FB7A67B-A7F9-7543-BB20-F1C37A52B119}"/>
              </a:ext>
            </a:extLst>
          </p:cNvPr>
          <p:cNvSpPr/>
          <p:nvPr/>
        </p:nvSpPr>
        <p:spPr bwMode="auto">
          <a:xfrm>
            <a:off x="583924" y="2482300"/>
            <a:ext cx="2638839" cy="58143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err="1"/>
              <a:t>CashFlow</a:t>
            </a:r>
            <a:endParaRPr lang="en-US" dirty="0"/>
          </a:p>
        </p:txBody>
      </p:sp>
      <p:sp>
        <p:nvSpPr>
          <p:cNvPr id="8" name="Oval 7">
            <a:extLst>
              <a:ext uri="{FF2B5EF4-FFF2-40B4-BE49-F238E27FC236}">
                <a16:creationId xmlns:a16="http://schemas.microsoft.com/office/drawing/2014/main" id="{24586066-895B-0B4D-B773-A7B94EE82227}"/>
              </a:ext>
            </a:extLst>
          </p:cNvPr>
          <p:cNvSpPr/>
          <p:nvPr/>
        </p:nvSpPr>
        <p:spPr bwMode="auto">
          <a:xfrm>
            <a:off x="1495839" y="3616602"/>
            <a:ext cx="2638839" cy="58143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HERON</a:t>
            </a:r>
          </a:p>
        </p:txBody>
      </p:sp>
      <p:cxnSp>
        <p:nvCxnSpPr>
          <p:cNvPr id="10" name="Straight Arrow Connector 9">
            <a:extLst>
              <a:ext uri="{FF2B5EF4-FFF2-40B4-BE49-F238E27FC236}">
                <a16:creationId xmlns:a16="http://schemas.microsoft.com/office/drawing/2014/main" id="{4B2959DC-8BB9-094F-8480-8B6AA6D55866}"/>
              </a:ext>
            </a:extLst>
          </p:cNvPr>
          <p:cNvCxnSpPr>
            <a:stCxn id="6" idx="2"/>
            <a:endCxn id="7" idx="0"/>
          </p:cNvCxnSpPr>
          <p:nvPr/>
        </p:nvCxnSpPr>
        <p:spPr bwMode="auto">
          <a:xfrm flipH="1">
            <a:off x="1903343" y="2213942"/>
            <a:ext cx="1160394" cy="268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DB41D425-F2B9-AD41-9D84-1C622418E2A5}"/>
              </a:ext>
            </a:extLst>
          </p:cNvPr>
          <p:cNvCxnSpPr>
            <a:cxnSpLocks/>
            <a:stCxn id="6" idx="4"/>
            <a:endCxn id="8" idx="0"/>
          </p:cNvCxnSpPr>
          <p:nvPr/>
        </p:nvCxnSpPr>
        <p:spPr bwMode="auto">
          <a:xfrm flipH="1">
            <a:off x="2815259" y="2504662"/>
            <a:ext cx="1567898" cy="11119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C6AA91C-77C2-1F48-963A-347ABE38ADF2}"/>
              </a:ext>
            </a:extLst>
          </p:cNvPr>
          <p:cNvCxnSpPr>
            <a:cxnSpLocks/>
            <a:stCxn id="7" idx="4"/>
            <a:endCxn id="8" idx="0"/>
          </p:cNvCxnSpPr>
          <p:nvPr/>
        </p:nvCxnSpPr>
        <p:spPr bwMode="auto">
          <a:xfrm>
            <a:off x="1903344" y="3063739"/>
            <a:ext cx="911915" cy="5528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Oval 17">
            <a:extLst>
              <a:ext uri="{FF2B5EF4-FFF2-40B4-BE49-F238E27FC236}">
                <a16:creationId xmlns:a16="http://schemas.microsoft.com/office/drawing/2014/main" id="{C4211FCB-8811-F04D-853E-AB286EC0FF14}"/>
              </a:ext>
            </a:extLst>
          </p:cNvPr>
          <p:cNvSpPr/>
          <p:nvPr/>
        </p:nvSpPr>
        <p:spPr bwMode="auto">
          <a:xfrm>
            <a:off x="342989" y="4842844"/>
            <a:ext cx="2638839" cy="792644"/>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err="1"/>
              <a:t>Modelica</a:t>
            </a:r>
            <a:r>
              <a:rPr lang="en-US" dirty="0"/>
              <a:t> Ecosystem</a:t>
            </a:r>
          </a:p>
        </p:txBody>
      </p:sp>
      <p:sp>
        <p:nvSpPr>
          <p:cNvPr id="19" name="Oval 18">
            <a:extLst>
              <a:ext uri="{FF2B5EF4-FFF2-40B4-BE49-F238E27FC236}">
                <a16:creationId xmlns:a16="http://schemas.microsoft.com/office/drawing/2014/main" id="{B0C1AF82-F17B-B74B-86E5-E4FA33DB6830}"/>
              </a:ext>
            </a:extLst>
          </p:cNvPr>
          <p:cNvSpPr/>
          <p:nvPr/>
        </p:nvSpPr>
        <p:spPr bwMode="auto">
          <a:xfrm>
            <a:off x="4660144" y="3099934"/>
            <a:ext cx="3799232" cy="602006"/>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LOGOS</a:t>
            </a:r>
          </a:p>
        </p:txBody>
      </p:sp>
      <p:cxnSp>
        <p:nvCxnSpPr>
          <p:cNvPr id="20" name="Straight Arrow Connector 19">
            <a:extLst>
              <a:ext uri="{FF2B5EF4-FFF2-40B4-BE49-F238E27FC236}">
                <a16:creationId xmlns:a16="http://schemas.microsoft.com/office/drawing/2014/main" id="{4C2503EE-2C42-0B44-81E7-05AD0A20A9F8}"/>
              </a:ext>
            </a:extLst>
          </p:cNvPr>
          <p:cNvCxnSpPr>
            <a:cxnSpLocks/>
            <a:stCxn id="6" idx="4"/>
            <a:endCxn id="19" idx="0"/>
          </p:cNvCxnSpPr>
          <p:nvPr/>
        </p:nvCxnSpPr>
        <p:spPr bwMode="auto">
          <a:xfrm>
            <a:off x="4383157" y="2504662"/>
            <a:ext cx="2176604" cy="5952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EF54A1A6-857A-7443-A77C-B5FE83C7106F}"/>
              </a:ext>
            </a:extLst>
          </p:cNvPr>
          <p:cNvCxnSpPr>
            <a:cxnSpLocks/>
            <a:stCxn id="7" idx="6"/>
            <a:endCxn id="19" idx="0"/>
          </p:cNvCxnSpPr>
          <p:nvPr/>
        </p:nvCxnSpPr>
        <p:spPr bwMode="auto">
          <a:xfrm>
            <a:off x="3222763" y="2773019"/>
            <a:ext cx="3336998" cy="3269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58D1836D-3654-0845-85BE-1D8CCF489193}"/>
              </a:ext>
            </a:extLst>
          </p:cNvPr>
          <p:cNvCxnSpPr>
            <a:cxnSpLocks/>
            <a:stCxn id="18" idx="0"/>
            <a:endCxn id="7" idx="3"/>
          </p:cNvCxnSpPr>
          <p:nvPr/>
        </p:nvCxnSpPr>
        <p:spPr bwMode="auto">
          <a:xfrm flipH="1" flipV="1">
            <a:off x="970373" y="2978589"/>
            <a:ext cx="692036" cy="18642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AFE2A43C-0A2A-A241-9F12-B7730CD6D87A}"/>
              </a:ext>
            </a:extLst>
          </p:cNvPr>
          <p:cNvCxnSpPr>
            <a:cxnSpLocks/>
            <a:stCxn id="18" idx="0"/>
            <a:endCxn id="8" idx="4"/>
          </p:cNvCxnSpPr>
          <p:nvPr/>
        </p:nvCxnSpPr>
        <p:spPr bwMode="auto">
          <a:xfrm flipV="1">
            <a:off x="1662409" y="4198041"/>
            <a:ext cx="1152850" cy="6448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Elbow Connector 37">
            <a:extLst>
              <a:ext uri="{FF2B5EF4-FFF2-40B4-BE49-F238E27FC236}">
                <a16:creationId xmlns:a16="http://schemas.microsoft.com/office/drawing/2014/main" id="{6DCF353C-895F-124D-886F-A60EA65DD3D1}"/>
              </a:ext>
            </a:extLst>
          </p:cNvPr>
          <p:cNvCxnSpPr>
            <a:stCxn id="6" idx="4"/>
            <a:endCxn id="18" idx="6"/>
          </p:cNvCxnSpPr>
          <p:nvPr/>
        </p:nvCxnSpPr>
        <p:spPr bwMode="auto">
          <a:xfrm rot="5400000">
            <a:off x="2315241" y="3171249"/>
            <a:ext cx="2734504" cy="140132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4" name="TextBox 43">
            <a:extLst>
              <a:ext uri="{FF2B5EF4-FFF2-40B4-BE49-F238E27FC236}">
                <a16:creationId xmlns:a16="http://schemas.microsoft.com/office/drawing/2014/main" id="{AD55C6ED-1020-684F-B483-C9C7AB209862}"/>
              </a:ext>
            </a:extLst>
          </p:cNvPr>
          <p:cNvSpPr txBox="1"/>
          <p:nvPr/>
        </p:nvSpPr>
        <p:spPr>
          <a:xfrm>
            <a:off x="4383157" y="4102267"/>
            <a:ext cx="4653014" cy="2554545"/>
          </a:xfrm>
          <a:prstGeom prst="rect">
            <a:avLst/>
          </a:prstGeom>
          <a:noFill/>
        </p:spPr>
        <p:txBody>
          <a:bodyPr wrap="square" rtlCol="0">
            <a:spAutoFit/>
          </a:bodyPr>
          <a:lstStyle/>
          <a:p>
            <a:pPr marL="214313" indent="-214313">
              <a:buFont typeface="Arial" panose="020B0604020202020204" pitchFamily="34" charset="0"/>
              <a:buChar char="•"/>
            </a:pPr>
            <a:r>
              <a:rPr lang="en-US" sz="1600" dirty="0" err="1">
                <a:solidFill>
                  <a:srgbClr val="00B050"/>
                </a:solidFill>
              </a:rPr>
              <a:t>CashFlow</a:t>
            </a:r>
            <a:r>
              <a:rPr lang="en-US" sz="1600" dirty="0"/>
              <a:t>: financial package to do NPV, IRR, PI and other financial indexes for complex investment plans</a:t>
            </a:r>
          </a:p>
          <a:p>
            <a:pPr marL="214313" indent="-214313">
              <a:buFont typeface="Arial" panose="020B0604020202020204" pitchFamily="34" charset="0"/>
              <a:buChar char="•"/>
            </a:pPr>
            <a:r>
              <a:rPr lang="en-US" sz="1600" dirty="0">
                <a:solidFill>
                  <a:srgbClr val="00B050"/>
                </a:solidFill>
              </a:rPr>
              <a:t>HERON</a:t>
            </a:r>
            <a:r>
              <a:rPr lang="en-US" sz="1600" dirty="0"/>
              <a:t>: capacity optimization and grid dispatch for stochastic multi-energy scenarios</a:t>
            </a:r>
          </a:p>
          <a:p>
            <a:pPr marL="214313" indent="-214313">
              <a:buFont typeface="Arial" panose="020B0604020202020204" pitchFamily="34" charset="0"/>
              <a:buChar char="•"/>
            </a:pPr>
            <a:r>
              <a:rPr lang="en-US" sz="1600" dirty="0">
                <a:solidFill>
                  <a:srgbClr val="00B050"/>
                </a:solidFill>
              </a:rPr>
              <a:t>LOGOS</a:t>
            </a:r>
            <a:r>
              <a:rPr lang="en-US" sz="1600" dirty="0"/>
              <a:t>: integrate classical PRA analysis (SAPHIRE) with Dynamic-PRA (RAVEN) for financial optimization of maintenance</a:t>
            </a:r>
          </a:p>
          <a:p>
            <a:pPr marL="214313" indent="-214313">
              <a:buFont typeface="Arial" panose="020B0604020202020204" pitchFamily="34" charset="0"/>
              <a:buChar char="•"/>
            </a:pPr>
            <a:r>
              <a:rPr lang="en-US" sz="1600" dirty="0">
                <a:solidFill>
                  <a:srgbClr val="00B050"/>
                </a:solidFill>
              </a:rPr>
              <a:t>Validation</a:t>
            </a:r>
            <a:r>
              <a:rPr lang="en-US" sz="1600" dirty="0"/>
              <a:t>: new plugin for general software validation</a:t>
            </a:r>
          </a:p>
        </p:txBody>
      </p:sp>
      <p:sp>
        <p:nvSpPr>
          <p:cNvPr id="49" name="Oval 48">
            <a:extLst>
              <a:ext uri="{FF2B5EF4-FFF2-40B4-BE49-F238E27FC236}">
                <a16:creationId xmlns:a16="http://schemas.microsoft.com/office/drawing/2014/main" id="{CB15AD55-65CD-394E-B710-5D222D5C7190}"/>
              </a:ext>
            </a:extLst>
          </p:cNvPr>
          <p:cNvSpPr/>
          <p:nvPr/>
        </p:nvSpPr>
        <p:spPr bwMode="auto">
          <a:xfrm>
            <a:off x="6397332" y="2323550"/>
            <a:ext cx="2638839" cy="58143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r>
              <a:rPr lang="en-US" dirty="0"/>
              <a:t>Validation</a:t>
            </a:r>
          </a:p>
        </p:txBody>
      </p:sp>
      <p:cxnSp>
        <p:nvCxnSpPr>
          <p:cNvPr id="50" name="Straight Arrow Connector 49">
            <a:extLst>
              <a:ext uri="{FF2B5EF4-FFF2-40B4-BE49-F238E27FC236}">
                <a16:creationId xmlns:a16="http://schemas.microsoft.com/office/drawing/2014/main" id="{D4AF35F4-188E-D04D-B13F-E9269C03B055}"/>
              </a:ext>
            </a:extLst>
          </p:cNvPr>
          <p:cNvCxnSpPr>
            <a:cxnSpLocks/>
            <a:stCxn id="6" idx="6"/>
            <a:endCxn id="49" idx="2"/>
          </p:cNvCxnSpPr>
          <p:nvPr/>
        </p:nvCxnSpPr>
        <p:spPr bwMode="auto">
          <a:xfrm>
            <a:off x="5702577" y="2213943"/>
            <a:ext cx="694756" cy="4003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5BA191AD-7DCD-0140-A343-E409550D372F}"/>
              </a:ext>
            </a:extLst>
          </p:cNvPr>
          <p:cNvSpPr txBox="1"/>
          <p:nvPr/>
        </p:nvSpPr>
        <p:spPr>
          <a:xfrm>
            <a:off x="684246" y="6166590"/>
            <a:ext cx="2762295" cy="369332"/>
          </a:xfrm>
          <a:prstGeom prst="rect">
            <a:avLst/>
          </a:prstGeom>
          <a:noFill/>
        </p:spPr>
        <p:txBody>
          <a:bodyPr wrap="none" rtlCol="0">
            <a:spAutoFit/>
          </a:bodyPr>
          <a:lstStyle/>
          <a:p>
            <a:r>
              <a:rPr lang="en-US" b="1" dirty="0">
                <a:solidFill>
                  <a:srgbClr val="FF0000"/>
                </a:solidFill>
              </a:rPr>
              <a:t>Create your own!!!!!!!!!!</a:t>
            </a:r>
          </a:p>
        </p:txBody>
      </p:sp>
    </p:spTree>
    <p:extLst>
      <p:ext uri="{BB962C8B-B14F-4D97-AF65-F5344CB8AC3E}">
        <p14:creationId xmlns:p14="http://schemas.microsoft.com/office/powerpoint/2010/main" val="2679937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69" y="950114"/>
            <a:ext cx="8231187" cy="377026"/>
          </a:xfrm>
        </p:spPr>
        <p:txBody>
          <a:bodyPr/>
          <a:lstStyle/>
          <a:p>
            <a:r>
              <a:rPr lang="en-US" b="0" dirty="0"/>
              <a:t>Summary of RAVEN capabilities</a:t>
            </a:r>
          </a:p>
        </p:txBody>
      </p:sp>
      <p:sp>
        <p:nvSpPr>
          <p:cNvPr id="11" name="Rounded Rectangle 10">
            <a:extLst>
              <a:ext uri="{FF2B5EF4-FFF2-40B4-BE49-F238E27FC236}">
                <a16:creationId xmlns:a16="http://schemas.microsoft.com/office/drawing/2014/main" id="{1DCC9DE6-0399-AB43-8735-E682B2DDED85}"/>
              </a:ext>
            </a:extLst>
          </p:cNvPr>
          <p:cNvSpPr/>
          <p:nvPr/>
        </p:nvSpPr>
        <p:spPr bwMode="auto">
          <a:xfrm>
            <a:off x="3813966" y="1590271"/>
            <a:ext cx="1512887"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Stochastic Modeling</a:t>
            </a:r>
          </a:p>
        </p:txBody>
      </p:sp>
      <p:sp>
        <p:nvSpPr>
          <p:cNvPr id="12" name="Rounded Rectangle 11">
            <a:extLst>
              <a:ext uri="{FF2B5EF4-FFF2-40B4-BE49-F238E27FC236}">
                <a16:creationId xmlns:a16="http://schemas.microsoft.com/office/drawing/2014/main" id="{76189072-7406-F248-A872-253916380555}"/>
              </a:ext>
            </a:extLst>
          </p:cNvPr>
          <p:cNvSpPr/>
          <p:nvPr/>
        </p:nvSpPr>
        <p:spPr bwMode="auto">
          <a:xfrm>
            <a:off x="1650206" y="2189557"/>
            <a:ext cx="1601787"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Perturbation/Exploration</a:t>
            </a:r>
          </a:p>
        </p:txBody>
      </p:sp>
      <p:sp>
        <p:nvSpPr>
          <p:cNvPr id="13" name="Rounded Rectangle 12">
            <a:extLst>
              <a:ext uri="{FF2B5EF4-FFF2-40B4-BE49-F238E27FC236}">
                <a16:creationId xmlns:a16="http://schemas.microsoft.com/office/drawing/2014/main" id="{54AFCD34-CC5D-554E-A8E0-5F9C5C1AB193}"/>
              </a:ext>
            </a:extLst>
          </p:cNvPr>
          <p:cNvSpPr/>
          <p:nvPr/>
        </p:nvSpPr>
        <p:spPr bwMode="auto">
          <a:xfrm>
            <a:off x="3813966" y="3317471"/>
            <a:ext cx="1512887" cy="8636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Analysis workflow templating</a:t>
            </a:r>
          </a:p>
        </p:txBody>
      </p:sp>
      <p:sp>
        <p:nvSpPr>
          <p:cNvPr id="14" name="Rounded Rectangle 13">
            <a:extLst>
              <a:ext uri="{FF2B5EF4-FFF2-40B4-BE49-F238E27FC236}">
                <a16:creationId xmlns:a16="http://schemas.microsoft.com/office/drawing/2014/main" id="{293F5C86-E1F9-C44F-8955-0F8AB1F740E9}"/>
              </a:ext>
            </a:extLst>
          </p:cNvPr>
          <p:cNvSpPr/>
          <p:nvPr/>
        </p:nvSpPr>
        <p:spPr bwMode="auto">
          <a:xfrm>
            <a:off x="5943599" y="2189557"/>
            <a:ext cx="1601789"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Visualization</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C5B52F60-BA32-A141-BA47-754BA97F552B}"/>
              </a:ext>
            </a:extLst>
          </p:cNvPr>
          <p:cNvSpPr/>
          <p:nvPr/>
        </p:nvSpPr>
        <p:spPr bwMode="auto">
          <a:xfrm>
            <a:off x="1650203" y="4518621"/>
            <a:ext cx="1601790"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Data Analysis</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ounded Rectangle 15">
            <a:extLst>
              <a:ext uri="{FF2B5EF4-FFF2-40B4-BE49-F238E27FC236}">
                <a16:creationId xmlns:a16="http://schemas.microsoft.com/office/drawing/2014/main" id="{400118C2-AAF2-F742-8A31-90C2F0A1676E}"/>
              </a:ext>
            </a:extLst>
          </p:cNvPr>
          <p:cNvSpPr/>
          <p:nvPr/>
        </p:nvSpPr>
        <p:spPr bwMode="auto">
          <a:xfrm>
            <a:off x="3746490" y="5864821"/>
            <a:ext cx="1580362"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Synthetic data generation</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6CB3BFF-5404-964B-8707-8C6BEF13C262}"/>
              </a:ext>
            </a:extLst>
          </p:cNvPr>
          <p:cNvSpPr/>
          <p:nvPr/>
        </p:nvSpPr>
        <p:spPr bwMode="auto">
          <a:xfrm>
            <a:off x="7163592" y="3345257"/>
            <a:ext cx="1512887"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Static/Dynamic integration</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0FDF3779-0BA3-4745-B490-1E541EC31F1D}"/>
              </a:ext>
            </a:extLst>
          </p:cNvPr>
          <p:cNvSpPr/>
          <p:nvPr/>
        </p:nvSpPr>
        <p:spPr bwMode="auto">
          <a:xfrm>
            <a:off x="5943599" y="4518621"/>
            <a:ext cx="1601789"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Knowledge Discover</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CD081BEF-848C-B94C-8392-4C64A169054A}"/>
              </a:ext>
            </a:extLst>
          </p:cNvPr>
          <p:cNvSpPr/>
          <p:nvPr/>
        </p:nvSpPr>
        <p:spPr bwMode="auto">
          <a:xfrm>
            <a:off x="3725063" y="5001221"/>
            <a:ext cx="1601790"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Surrogate modeling</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63C8AD7D-E2BA-E547-98A7-76D7510A0315}"/>
              </a:ext>
            </a:extLst>
          </p:cNvPr>
          <p:cNvSpPr/>
          <p:nvPr/>
        </p:nvSpPr>
        <p:spPr bwMode="auto">
          <a:xfrm>
            <a:off x="418302" y="3368078"/>
            <a:ext cx="1601790" cy="863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Loose model coupling</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1" name="Rounded Rectangle 20">
            <a:extLst>
              <a:ext uri="{FF2B5EF4-FFF2-40B4-BE49-F238E27FC236}">
                <a16:creationId xmlns:a16="http://schemas.microsoft.com/office/drawing/2014/main" id="{B13AB22C-33A7-3A46-BE2E-9B703D2DB2D2}"/>
              </a:ext>
            </a:extLst>
          </p:cNvPr>
          <p:cNvSpPr/>
          <p:nvPr/>
        </p:nvSpPr>
        <p:spPr bwMode="auto">
          <a:xfrm>
            <a:off x="181769" y="5864821"/>
            <a:ext cx="1601790" cy="8636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panose="020B0604020202020204" pitchFamily="34" charset="0"/>
                <a:cs typeface="Arial" panose="020B0604020202020204" pitchFamily="34" charset="0"/>
              </a:rPr>
              <a:t>External Plug-Ins</a:t>
            </a:r>
            <a:endParaRPr kumimoji="0" 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3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15375" y="6553200"/>
            <a:ext cx="260350" cy="122238"/>
          </a:xfrm>
          <a:prstGeom prst="rect">
            <a:avLst/>
          </a:prstGeom>
        </p:spPr>
        <p:txBody>
          <a:bodyPr/>
          <a:lstStyle/>
          <a:p>
            <a:fld id="{4B4332F1-BAE3-4172-AA6D-91F763B329EF}" type="slidenum">
              <a:rPr lang="en-US" smtClean="0"/>
              <a:pPr/>
              <a:t>33</a:t>
            </a:fld>
            <a:endParaRPr lang="en-US"/>
          </a:p>
        </p:txBody>
      </p:sp>
      <p:sp>
        <p:nvSpPr>
          <p:cNvPr id="16" name="Content Placeholder 2"/>
          <p:cNvSpPr>
            <a:spLocks noGrp="1"/>
          </p:cNvSpPr>
          <p:nvPr>
            <p:ph idx="1"/>
          </p:nvPr>
        </p:nvSpPr>
        <p:spPr>
          <a:xfrm>
            <a:off x="455613" y="1598613"/>
            <a:ext cx="8231187" cy="4524375"/>
          </a:xfrm>
        </p:spPr>
        <p:txBody>
          <a:bodyPr anchor="ctr"/>
          <a:lstStyle/>
          <a:p>
            <a:pPr marL="0" indent="0" algn="ctr">
              <a:buNone/>
            </a:pPr>
            <a:r>
              <a:rPr lang="en-US" dirty="0"/>
              <a:t>Thank you</a:t>
            </a:r>
          </a:p>
          <a:p>
            <a:pPr marL="0" indent="0" algn="ctr">
              <a:buNone/>
            </a:pPr>
            <a:r>
              <a:rPr lang="en-US" dirty="0">
                <a:solidFill>
                  <a:srgbClr val="3366FF"/>
                </a:solidFill>
              </a:rPr>
              <a:t>Questions?</a:t>
            </a:r>
          </a:p>
          <a:p>
            <a:pPr marL="0" indent="0" algn="ctr">
              <a:buNone/>
            </a:pPr>
            <a:endParaRPr lang="en-US" dirty="0">
              <a:solidFill>
                <a:srgbClr val="3366FF"/>
              </a:solidFill>
            </a:endParaRPr>
          </a:p>
          <a:p>
            <a:pPr marL="0" indent="0" algn="ctr">
              <a:buNone/>
            </a:pPr>
            <a:r>
              <a:rPr lang="en-US" dirty="0"/>
              <a:t>RAVEN: </a:t>
            </a:r>
            <a:r>
              <a:rPr lang="en-US" i="1" dirty="0" err="1">
                <a:solidFill>
                  <a:srgbClr val="0000FF"/>
                </a:solidFill>
              </a:rPr>
              <a:t>raven.inl.gov</a:t>
            </a:r>
            <a:endParaRPr lang="en-US" i="1" dirty="0">
              <a:solidFill>
                <a:srgbClr val="0000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796761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3648-DD0E-C74C-9F5E-874F19AFFA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45DFCE-DE40-A945-BDA7-2F4384F728D5}"/>
              </a:ext>
            </a:extLst>
          </p:cNvPr>
          <p:cNvSpPr>
            <a:spLocks noGrp="1"/>
          </p:cNvSpPr>
          <p:nvPr>
            <p:ph idx="1"/>
          </p:nvPr>
        </p:nvSpPr>
        <p:spPr/>
        <p:txBody>
          <a:bodyPr anchor="ctr"/>
          <a:lstStyle/>
          <a:p>
            <a:pPr marL="0" indent="0" algn="ctr">
              <a:buNone/>
            </a:pPr>
            <a:r>
              <a:rPr lang="en-US" b="1" dirty="0"/>
              <a:t>Backup slides</a:t>
            </a:r>
          </a:p>
        </p:txBody>
      </p:sp>
    </p:spTree>
    <p:extLst>
      <p:ext uri="{BB962C8B-B14F-4D97-AF65-F5344CB8AC3E}">
        <p14:creationId xmlns:p14="http://schemas.microsoft.com/office/powerpoint/2010/main" val="2234146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62BF-17B6-5F42-A17B-01572D0D29CE}"/>
              </a:ext>
            </a:extLst>
          </p:cNvPr>
          <p:cNvSpPr>
            <a:spLocks noGrp="1"/>
          </p:cNvSpPr>
          <p:nvPr>
            <p:ph type="title"/>
          </p:nvPr>
        </p:nvSpPr>
        <p:spPr/>
        <p:txBody>
          <a:bodyPr/>
          <a:lstStyle/>
          <a:p>
            <a:r>
              <a:rPr lang="en-US" dirty="0"/>
              <a:t>Third Parties Investing</a:t>
            </a:r>
          </a:p>
        </p:txBody>
      </p:sp>
      <p:sp>
        <p:nvSpPr>
          <p:cNvPr id="3" name="Content Placeholder 2">
            <a:extLst>
              <a:ext uri="{FF2B5EF4-FFF2-40B4-BE49-F238E27FC236}">
                <a16:creationId xmlns:a16="http://schemas.microsoft.com/office/drawing/2014/main" id="{E756E450-E36E-1942-A54F-DE4A007108E0}"/>
              </a:ext>
            </a:extLst>
          </p:cNvPr>
          <p:cNvSpPr>
            <a:spLocks noGrp="1"/>
          </p:cNvSpPr>
          <p:nvPr>
            <p:ph idx="1"/>
          </p:nvPr>
        </p:nvSpPr>
        <p:spPr/>
        <p:txBody>
          <a:bodyPr/>
          <a:lstStyle/>
          <a:p>
            <a:r>
              <a:rPr lang="en-US" dirty="0"/>
              <a:t>The one we are aware of…</a:t>
            </a:r>
          </a:p>
          <a:p>
            <a:pPr lvl="1"/>
            <a:r>
              <a:rPr lang="en-US" b="1" dirty="0"/>
              <a:t>EDF</a:t>
            </a:r>
            <a:r>
              <a:rPr lang="en-US" dirty="0"/>
              <a:t> (D-PRA for MAAP)</a:t>
            </a:r>
          </a:p>
          <a:p>
            <a:pPr lvl="1"/>
            <a:r>
              <a:rPr lang="en-US" b="1" dirty="0"/>
              <a:t>Westinghouse</a:t>
            </a:r>
            <a:r>
              <a:rPr lang="en-US" dirty="0"/>
              <a:t> (surrogate for fire PRA)</a:t>
            </a:r>
          </a:p>
          <a:p>
            <a:pPr lvl="1"/>
            <a:r>
              <a:rPr lang="en-US" b="1" dirty="0" err="1"/>
              <a:t>FpoliSolutions</a:t>
            </a:r>
            <a:r>
              <a:rPr lang="en-US" dirty="0"/>
              <a:t> (probabilistic engine, surrogate aided)</a:t>
            </a:r>
          </a:p>
          <a:p>
            <a:pPr lvl="1"/>
            <a:r>
              <a:rPr lang="en-US" b="1" dirty="0"/>
              <a:t>North Carolina State University </a:t>
            </a:r>
            <a:r>
              <a:rPr lang="en-US" dirty="0"/>
              <a:t>(IRP, COBRA-TF interface)</a:t>
            </a:r>
          </a:p>
          <a:p>
            <a:pPr lvl="1"/>
            <a:r>
              <a:rPr lang="en-US" b="1" dirty="0"/>
              <a:t>University of Illinois at Urbana-Champaign </a:t>
            </a:r>
            <a:r>
              <a:rPr lang="en-US" dirty="0"/>
              <a:t>(depletion, Serpent Interface)</a:t>
            </a:r>
          </a:p>
          <a:p>
            <a:pPr lvl="1"/>
            <a:r>
              <a:rPr lang="en-US" b="1" dirty="0"/>
              <a:t>University of Rome </a:t>
            </a:r>
            <a:r>
              <a:rPr lang="en-US" dirty="0"/>
              <a:t>(Fast reactor sensitivity UQ, </a:t>
            </a:r>
            <a:r>
              <a:rPr lang="en-US" dirty="0" err="1"/>
              <a:t>Melcor</a:t>
            </a:r>
            <a:r>
              <a:rPr lang="en-US" dirty="0"/>
              <a:t> interface)</a:t>
            </a:r>
          </a:p>
          <a:p>
            <a:pPr lvl="1"/>
            <a:r>
              <a:rPr lang="en-US" b="1" dirty="0"/>
              <a:t>Oregon State University </a:t>
            </a:r>
            <a:r>
              <a:rPr lang="en-US" dirty="0"/>
              <a:t>(Economics </a:t>
            </a:r>
            <a:r>
              <a:rPr lang="en-US" dirty="0" err="1"/>
              <a:t>Melcor</a:t>
            </a:r>
            <a:r>
              <a:rPr lang="en-US" dirty="0"/>
              <a:t> interface)</a:t>
            </a:r>
          </a:p>
          <a:p>
            <a:pPr lvl="1"/>
            <a:r>
              <a:rPr lang="en-US" b="1" dirty="0"/>
              <a:t>Idaho State University </a:t>
            </a:r>
            <a:r>
              <a:rPr lang="en-US" dirty="0"/>
              <a:t>(Code calibration, Neutrinos interface)</a:t>
            </a:r>
          </a:p>
          <a:p>
            <a:pPr lvl="1"/>
            <a:r>
              <a:rPr lang="en-US" b="1" dirty="0"/>
              <a:t>Institute Nuclear Safety System Inc. </a:t>
            </a:r>
            <a:r>
              <a:rPr lang="en-US" dirty="0"/>
              <a:t>(PRA, D-PRA, data mining)</a:t>
            </a:r>
          </a:p>
          <a:p>
            <a:endParaRPr lang="en-US" dirty="0"/>
          </a:p>
        </p:txBody>
      </p:sp>
    </p:spTree>
    <p:extLst>
      <p:ext uri="{BB962C8B-B14F-4D97-AF65-F5344CB8AC3E}">
        <p14:creationId xmlns:p14="http://schemas.microsoft.com/office/powerpoint/2010/main" val="4007601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pPr marL="0" indent="0">
              <a:buNone/>
            </a:pPr>
            <a:endParaRPr lang="en-US" dirty="0"/>
          </a:p>
        </p:txBody>
      </p:sp>
      <p:sp>
        <p:nvSpPr>
          <p:cNvPr id="4" name="Slide Number Placeholder 3"/>
          <p:cNvSpPr>
            <a:spLocks noGrp="1"/>
          </p:cNvSpPr>
          <p:nvPr>
            <p:ph type="sldNum" sz="quarter" idx="4294967295"/>
          </p:nvPr>
        </p:nvSpPr>
        <p:spPr>
          <a:xfrm>
            <a:off x="8322567" y="6553199"/>
            <a:ext cx="653158" cy="182121"/>
          </a:xfrm>
          <a:prstGeom prst="rect">
            <a:avLst/>
          </a:prstGeom>
        </p:spPr>
        <p:txBody>
          <a:bodyPr/>
          <a:lstStyle/>
          <a:p>
            <a:fld id="{4B4332F1-BAE3-4172-AA6D-91F763B329EF}" type="slidenum">
              <a:rPr lang="en-US" smtClean="0"/>
              <a:pPr/>
              <a:t>36</a:t>
            </a:fld>
            <a:endParaRPr lang="en-US" dirty="0"/>
          </a:p>
        </p:txBody>
      </p:sp>
      <p:sp>
        <p:nvSpPr>
          <p:cNvPr id="10" name="Content Placeholder 2"/>
          <p:cNvSpPr txBox="1">
            <a:spLocks/>
          </p:cNvSpPr>
          <p:nvPr/>
        </p:nvSpPr>
        <p:spPr bwMode="auto">
          <a:xfrm>
            <a:off x="1619320" y="1751013"/>
            <a:ext cx="7356406" cy="187539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algn="just"/>
            <a:r>
              <a:rPr lang="en-US" dirty="0"/>
              <a:t>Smeared pellet stack with hafnium insulator end pellets:</a:t>
            </a:r>
          </a:p>
          <a:p>
            <a:pPr marL="508000" lvl="1" algn="just"/>
            <a:r>
              <a:rPr lang="en-US" dirty="0"/>
              <a:t>10 fuel pellets as a single, long pellet sandwiched between two insulator pellets. </a:t>
            </a:r>
          </a:p>
          <a:p>
            <a:pPr algn="just"/>
            <a:r>
              <a:rPr lang="en-US" dirty="0"/>
              <a:t>10,000 second ramp from zero power to 25KW/m. </a:t>
            </a:r>
          </a:p>
          <a:p>
            <a:pPr algn="just"/>
            <a:r>
              <a:rPr lang="en-US" dirty="0"/>
              <a:t>After the ramp the power was held constant to the end time of 1e8 seconds. </a:t>
            </a:r>
          </a:p>
          <a:p>
            <a:pPr lvl="1"/>
            <a:endParaRPr lang="en-US" dirty="0"/>
          </a:p>
        </p:txBody>
      </p:sp>
      <p:pic>
        <p:nvPicPr>
          <p:cNvPr id="11" name="Picture 10" descr="Macintosh HD:Users:gardrj:sandbox:raven:2D-RZ_rodlet_10pellets:model.png"/>
          <p:cNvPicPr/>
          <p:nvPr/>
        </p:nvPicPr>
        <p:blipFill rotWithShape="1">
          <a:blip r:embed="rId3">
            <a:extLst>
              <a:ext uri="{28A0092B-C50C-407E-A947-70E740481C1C}">
                <a14:useLocalDpi xmlns:a14="http://schemas.microsoft.com/office/drawing/2010/main" val="0"/>
              </a:ext>
            </a:extLst>
          </a:blip>
          <a:srcRect l="22563" t="693" r="70737" b="699"/>
          <a:stretch/>
        </p:blipFill>
        <p:spPr bwMode="auto">
          <a:xfrm>
            <a:off x="28728" y="1985668"/>
            <a:ext cx="367337" cy="3832225"/>
          </a:xfrm>
          <a:prstGeom prst="rect">
            <a:avLst/>
          </a:prstGeom>
          <a:noFill/>
          <a:ln>
            <a:noFill/>
          </a:ln>
          <a:extLst>
            <a:ext uri="{53640926-AAD7-44d8-BBD7-CCE9431645EC}">
              <a14:shadowObscured xmlns="" xmlns:a14="http://schemas.microsoft.com/office/drawing/2010/main"/>
            </a:ext>
          </a:extLst>
        </p:spPr>
      </p:pic>
      <p:pic>
        <p:nvPicPr>
          <p:cNvPr id="12" name="Picture 11" descr="Macintosh HD:Users:gardrj:sandbox:raven:2D-RZ_rodlet_10pellets:model.png"/>
          <p:cNvPicPr/>
          <p:nvPr/>
        </p:nvPicPr>
        <p:blipFill rotWithShape="1">
          <a:blip r:embed="rId3">
            <a:extLst>
              <a:ext uri="{28A0092B-C50C-407E-A947-70E740481C1C}">
                <a14:useLocalDpi xmlns:a14="http://schemas.microsoft.com/office/drawing/2010/main" val="0"/>
              </a:ext>
            </a:extLst>
          </a:blip>
          <a:srcRect l="66192" t="693" r="14889" b="699"/>
          <a:stretch/>
        </p:blipFill>
        <p:spPr bwMode="auto">
          <a:xfrm>
            <a:off x="311898" y="1985668"/>
            <a:ext cx="1037181" cy="3832225"/>
          </a:xfrm>
          <a:prstGeom prst="rect">
            <a:avLst/>
          </a:prstGeom>
          <a:noFill/>
          <a:ln>
            <a:noFill/>
          </a:ln>
          <a:extLst>
            <a:ext uri="{53640926-AAD7-44d8-BBD7-CCE9431645EC}">
              <a14:shadowObscured xmlns="" xmlns:a14="http://schemas.microsoft.com/office/drawing/2010/main"/>
            </a:ext>
          </a:extLst>
        </p:spPr>
      </p:pic>
      <p:pic>
        <p:nvPicPr>
          <p:cNvPr id="5" name="Picture 4"/>
          <p:cNvPicPr>
            <a:picLocks noChangeAspect="1"/>
          </p:cNvPicPr>
          <p:nvPr/>
        </p:nvPicPr>
        <p:blipFill rotWithShape="1">
          <a:blip r:embed="rId4"/>
          <a:srcRect l="5407" t="2780" r="4056" b="4999"/>
          <a:stretch/>
        </p:blipFill>
        <p:spPr>
          <a:xfrm>
            <a:off x="5377485" y="3889592"/>
            <a:ext cx="3598240" cy="2750735"/>
          </a:xfrm>
          <a:prstGeom prst="rect">
            <a:avLst/>
          </a:prstGeom>
        </p:spPr>
      </p:pic>
      <p:pic>
        <p:nvPicPr>
          <p:cNvPr id="6" name="Picture 5"/>
          <p:cNvPicPr>
            <a:picLocks noChangeAspect="1"/>
          </p:cNvPicPr>
          <p:nvPr/>
        </p:nvPicPr>
        <p:blipFill rotWithShape="1">
          <a:blip r:embed="rId5"/>
          <a:srcRect l="4302" t="3162" r="6655" b="4748"/>
          <a:stretch/>
        </p:blipFill>
        <p:spPr>
          <a:xfrm>
            <a:off x="1405209" y="3889592"/>
            <a:ext cx="3783260" cy="2729016"/>
          </a:xfrm>
          <a:prstGeom prst="rect">
            <a:avLst/>
          </a:prstGeom>
        </p:spPr>
      </p:pic>
      <p:sp>
        <p:nvSpPr>
          <p:cNvPr id="13" name="Title 1"/>
          <p:cNvSpPr txBox="1">
            <a:spLocks/>
          </p:cNvSpPr>
          <p:nvPr/>
        </p:nvSpPr>
        <p:spPr bwMode="auto">
          <a:xfrm>
            <a:off x="-5752" y="415837"/>
            <a:ext cx="8981477" cy="13819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rgbClr val="1B5527"/>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5pPr>
            <a:lvl6pPr marL="457200" algn="l" rtl="0" fontAlgn="base">
              <a:spcBef>
                <a:spcPct val="0"/>
              </a:spcBef>
              <a:spcAft>
                <a:spcPct val="0"/>
              </a:spcAft>
              <a:defRPr sz="2400" b="1">
                <a:solidFill>
                  <a:srgbClr val="1B5527"/>
                </a:solidFill>
                <a:latin typeface="Arial" charset="0"/>
              </a:defRPr>
            </a:lvl6pPr>
            <a:lvl7pPr marL="914400" algn="l" rtl="0" fontAlgn="base">
              <a:spcBef>
                <a:spcPct val="0"/>
              </a:spcBef>
              <a:spcAft>
                <a:spcPct val="0"/>
              </a:spcAft>
              <a:defRPr sz="2400" b="1">
                <a:solidFill>
                  <a:srgbClr val="1B5527"/>
                </a:solidFill>
                <a:latin typeface="Arial" charset="0"/>
              </a:defRPr>
            </a:lvl7pPr>
            <a:lvl8pPr marL="1371600" algn="l" rtl="0" fontAlgn="base">
              <a:spcBef>
                <a:spcPct val="0"/>
              </a:spcBef>
              <a:spcAft>
                <a:spcPct val="0"/>
              </a:spcAft>
              <a:defRPr sz="2400" b="1">
                <a:solidFill>
                  <a:srgbClr val="1B5527"/>
                </a:solidFill>
                <a:latin typeface="Arial" charset="0"/>
              </a:defRPr>
            </a:lvl8pPr>
            <a:lvl9pPr marL="1828800" algn="l" rtl="0" fontAlgn="base">
              <a:spcBef>
                <a:spcPct val="0"/>
              </a:spcBef>
              <a:spcAft>
                <a:spcPct val="0"/>
              </a:spcAft>
              <a:defRPr sz="2400" b="1">
                <a:solidFill>
                  <a:srgbClr val="1B5527"/>
                </a:solidFill>
                <a:latin typeface="Arial" charset="0"/>
              </a:defRPr>
            </a:lvl9pPr>
          </a:lstStyle>
          <a:p>
            <a:pPr algn="ctr"/>
            <a:r>
              <a:rPr lang="en-US" b="0" dirty="0"/>
              <a:t>Limit Surface Applications:</a:t>
            </a:r>
          </a:p>
          <a:p>
            <a:pPr algn="ctr"/>
            <a:r>
              <a:rPr lang="en-US" b="0" dirty="0"/>
              <a:t>Fuel Performance Code - BISON</a:t>
            </a:r>
            <a:endParaRPr lang="en-US" dirty="0"/>
          </a:p>
        </p:txBody>
      </p:sp>
      <p:pic>
        <p:nvPicPr>
          <p:cNvPr id="14" name="Picture 13" descr="Macintosh HD:Users:crisr:project:BisonPaper:limitsurf_final.png"/>
          <p:cNvPicPr/>
          <p:nvPr/>
        </p:nvPicPr>
        <p:blipFill rotWithShape="1">
          <a:blip r:embed="rId6">
            <a:extLst>
              <a:ext uri="{28A0092B-C50C-407E-A947-70E740481C1C}">
                <a14:useLocalDpi xmlns:a14="http://schemas.microsoft.com/office/drawing/2010/main" val="0"/>
              </a:ext>
            </a:extLst>
          </a:blip>
          <a:srcRect l="13256" t="11368" r="30245" b="6812"/>
          <a:stretch/>
        </p:blipFill>
        <p:spPr bwMode="auto">
          <a:xfrm>
            <a:off x="5377074" y="3943417"/>
            <a:ext cx="3686346" cy="2647575"/>
          </a:xfrm>
          <a:prstGeom prst="rect">
            <a:avLst/>
          </a:prstGeom>
          <a:noFill/>
          <a:ln>
            <a:noFill/>
          </a:ln>
          <a:extLst>
            <a:ext uri="{53640926-AAD7-44d8-BBD7-CCE9431645EC}">
              <a14:shadowObscured xmlns="" xmlns:a14="http://schemas.microsoft.com/office/drawing/2010/main"/>
            </a:ext>
          </a:extLst>
        </p:spPr>
      </p:pic>
      <p:pic>
        <p:nvPicPr>
          <p:cNvPr id="15" name="Picture 14" descr="Macintosh HD:Users:crisr:project:BisonPaper:3D_Grid.png"/>
          <p:cNvPicPr/>
          <p:nvPr/>
        </p:nvPicPr>
        <p:blipFill rotWithShape="1">
          <a:blip r:embed="rId7">
            <a:extLst>
              <a:ext uri="{28A0092B-C50C-407E-A947-70E740481C1C}">
                <a14:useLocalDpi xmlns:a14="http://schemas.microsoft.com/office/drawing/2010/main" val="0"/>
              </a:ext>
            </a:extLst>
          </a:blip>
          <a:srcRect l="11975" t="18595" r="14246" b="16082"/>
          <a:stretch/>
        </p:blipFill>
        <p:spPr bwMode="auto">
          <a:xfrm>
            <a:off x="1511825" y="3899661"/>
            <a:ext cx="3885817" cy="2739441"/>
          </a:xfrm>
          <a:prstGeom prst="rect">
            <a:avLst/>
          </a:prstGeom>
          <a:noFill/>
          <a:ln>
            <a:noFill/>
          </a:ln>
          <a:extLst>
            <a:ext uri="{53640926-AAD7-44d8-BBD7-CCE9431645EC}">
              <a14:shadowObscured xmlns="" xmlns:a14="http://schemas.microsoft.com/office/drawing/2010/main"/>
            </a:ext>
          </a:extLst>
        </p:spPr>
      </p:pic>
      <p:sp>
        <p:nvSpPr>
          <p:cNvPr id="8" name="Rectangle 7"/>
          <p:cNvSpPr/>
          <p:nvPr/>
        </p:nvSpPr>
        <p:spPr>
          <a:xfrm>
            <a:off x="115126" y="6100108"/>
            <a:ext cx="1569310" cy="615553"/>
          </a:xfrm>
          <a:prstGeom prst="rect">
            <a:avLst/>
          </a:prstGeom>
        </p:spPr>
        <p:txBody>
          <a:bodyPr wrap="none">
            <a:spAutoFit/>
          </a:bodyPr>
          <a:lstStyle/>
          <a:p>
            <a:pPr algn="ctr"/>
            <a:r>
              <a:rPr lang="en-US" dirty="0"/>
              <a:t>power scaling</a:t>
            </a:r>
          </a:p>
          <a:p>
            <a:r>
              <a:rPr lang="en-US" dirty="0"/>
              <a:t>factor </a:t>
            </a:r>
          </a:p>
        </p:txBody>
      </p:sp>
      <p:cxnSp>
        <p:nvCxnSpPr>
          <p:cNvPr id="17" name="Straight Arrow Connector 16"/>
          <p:cNvCxnSpPr>
            <a:stCxn id="8" idx="3"/>
            <a:endCxn id="19" idx="1"/>
          </p:cNvCxnSpPr>
          <p:nvPr/>
        </p:nvCxnSpPr>
        <p:spPr bwMode="auto">
          <a:xfrm flipV="1">
            <a:off x="1684436" y="5325715"/>
            <a:ext cx="586230" cy="108217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9" name="Left Bracket 18"/>
          <p:cNvSpPr/>
          <p:nvPr/>
        </p:nvSpPr>
        <p:spPr bwMode="auto">
          <a:xfrm>
            <a:off x="2270666" y="5128466"/>
            <a:ext cx="105836" cy="394497"/>
          </a:xfrm>
          <a:prstGeom prst="leftBracket">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72859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15375" y="6553200"/>
            <a:ext cx="260350" cy="122238"/>
          </a:xfrm>
          <a:prstGeom prst="rect">
            <a:avLst/>
          </a:prstGeom>
        </p:spPr>
        <p:txBody>
          <a:bodyPr/>
          <a:lstStyle/>
          <a:p>
            <a:fld id="{4B4332F1-BAE3-4172-AA6D-91F763B329EF}" type="slidenum">
              <a:rPr lang="en-US" smtClean="0"/>
              <a:pPr/>
              <a:t>37</a:t>
            </a:fld>
            <a:endParaRPr lang="en-US"/>
          </a:p>
        </p:txBody>
      </p:sp>
      <p:pic>
        <p:nvPicPr>
          <p:cNvPr id="2" name="Picture 1"/>
          <p:cNvPicPr>
            <a:picLocks noChangeAspect="1"/>
          </p:cNvPicPr>
          <p:nvPr/>
        </p:nvPicPr>
        <p:blipFill>
          <a:blip r:embed="rId2"/>
          <a:stretch>
            <a:fillRect/>
          </a:stretch>
        </p:blipFill>
        <p:spPr>
          <a:xfrm>
            <a:off x="5413331" y="1830084"/>
            <a:ext cx="3086948" cy="2135416"/>
          </a:xfrm>
          <a:prstGeom prst="rect">
            <a:avLst/>
          </a:prstGeom>
        </p:spPr>
      </p:pic>
      <p:pic>
        <p:nvPicPr>
          <p:cNvPr id="14" name="Picture 13" descr="LS1_100_bi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114" y="4153880"/>
            <a:ext cx="3490686" cy="2618014"/>
          </a:xfrm>
          <a:prstGeom prst="rect">
            <a:avLst/>
          </a:prstGeom>
        </p:spPr>
      </p:pic>
      <p:pic>
        <p:nvPicPr>
          <p:cNvPr id="15" name="Picture 14" descr="LS1_120_big.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75" y="4153880"/>
            <a:ext cx="3490685" cy="2618014"/>
          </a:xfrm>
          <a:prstGeom prst="rect">
            <a:avLst/>
          </a:prstGeom>
        </p:spPr>
      </p:pic>
      <p:sp>
        <p:nvSpPr>
          <p:cNvPr id="16" name="TextBox 15"/>
          <p:cNvSpPr txBox="1"/>
          <p:nvPr/>
        </p:nvSpPr>
        <p:spPr>
          <a:xfrm>
            <a:off x="1915800" y="2410114"/>
            <a:ext cx="1395935" cy="400110"/>
          </a:xfrm>
          <a:prstGeom prst="rect">
            <a:avLst/>
          </a:prstGeom>
          <a:noFill/>
        </p:spPr>
        <p:txBody>
          <a:bodyPr wrap="none" rtlCol="0">
            <a:spAutoFit/>
          </a:bodyPr>
          <a:lstStyle/>
          <a:p>
            <a:r>
              <a:rPr lang="en-US" sz="2000" dirty="0">
                <a:latin typeface="+mn-lt"/>
                <a:cs typeface="Arial"/>
              </a:rPr>
              <a:t>PWR SBO</a:t>
            </a:r>
          </a:p>
        </p:txBody>
      </p:sp>
      <p:sp>
        <p:nvSpPr>
          <p:cNvPr id="8" name="TextBox 7"/>
          <p:cNvSpPr txBox="1"/>
          <p:nvPr/>
        </p:nvSpPr>
        <p:spPr>
          <a:xfrm>
            <a:off x="1734020" y="3920401"/>
            <a:ext cx="1646605" cy="400110"/>
          </a:xfrm>
          <a:prstGeom prst="rect">
            <a:avLst/>
          </a:prstGeom>
          <a:noFill/>
        </p:spPr>
        <p:txBody>
          <a:bodyPr wrap="none" rtlCol="0">
            <a:spAutoFit/>
          </a:bodyPr>
          <a:lstStyle/>
          <a:p>
            <a:r>
              <a:rPr lang="en-US" sz="2000" dirty="0">
                <a:latin typeface="+mn-lt"/>
                <a:cs typeface="Arial"/>
              </a:rPr>
              <a:t>100% Power</a:t>
            </a:r>
          </a:p>
        </p:txBody>
      </p:sp>
      <p:sp>
        <p:nvSpPr>
          <p:cNvPr id="9" name="TextBox 8"/>
          <p:cNvSpPr txBox="1"/>
          <p:nvPr/>
        </p:nvSpPr>
        <p:spPr>
          <a:xfrm>
            <a:off x="6214051" y="3965500"/>
            <a:ext cx="1646605" cy="400110"/>
          </a:xfrm>
          <a:prstGeom prst="rect">
            <a:avLst/>
          </a:prstGeom>
          <a:noFill/>
        </p:spPr>
        <p:txBody>
          <a:bodyPr wrap="none" rtlCol="0">
            <a:spAutoFit/>
          </a:bodyPr>
          <a:lstStyle/>
          <a:p>
            <a:r>
              <a:rPr lang="en-US" sz="2000" dirty="0">
                <a:latin typeface="+mn-lt"/>
                <a:cs typeface="Arial"/>
              </a:rPr>
              <a:t>120% Power</a:t>
            </a:r>
          </a:p>
        </p:txBody>
      </p:sp>
      <p:sp>
        <p:nvSpPr>
          <p:cNvPr id="10" name="Title 1"/>
          <p:cNvSpPr txBox="1">
            <a:spLocks/>
          </p:cNvSpPr>
          <p:nvPr/>
        </p:nvSpPr>
        <p:spPr bwMode="auto">
          <a:xfrm>
            <a:off x="-149436" y="778061"/>
            <a:ext cx="9293436" cy="13819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rgbClr val="1B5527"/>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5pPr>
            <a:lvl6pPr marL="457200" algn="l" rtl="0" fontAlgn="base">
              <a:spcBef>
                <a:spcPct val="0"/>
              </a:spcBef>
              <a:spcAft>
                <a:spcPct val="0"/>
              </a:spcAft>
              <a:defRPr sz="2400" b="1">
                <a:solidFill>
                  <a:srgbClr val="1B5527"/>
                </a:solidFill>
                <a:latin typeface="Arial" charset="0"/>
              </a:defRPr>
            </a:lvl6pPr>
            <a:lvl7pPr marL="914400" algn="l" rtl="0" fontAlgn="base">
              <a:spcBef>
                <a:spcPct val="0"/>
              </a:spcBef>
              <a:spcAft>
                <a:spcPct val="0"/>
              </a:spcAft>
              <a:defRPr sz="2400" b="1">
                <a:solidFill>
                  <a:srgbClr val="1B5527"/>
                </a:solidFill>
                <a:latin typeface="Arial" charset="0"/>
              </a:defRPr>
            </a:lvl7pPr>
            <a:lvl8pPr marL="1371600" algn="l" rtl="0" fontAlgn="base">
              <a:spcBef>
                <a:spcPct val="0"/>
              </a:spcBef>
              <a:spcAft>
                <a:spcPct val="0"/>
              </a:spcAft>
              <a:defRPr sz="2400" b="1">
                <a:solidFill>
                  <a:srgbClr val="1B5527"/>
                </a:solidFill>
                <a:latin typeface="Arial" charset="0"/>
              </a:defRPr>
            </a:lvl8pPr>
            <a:lvl9pPr marL="1828800" algn="l" rtl="0" fontAlgn="base">
              <a:spcBef>
                <a:spcPct val="0"/>
              </a:spcBef>
              <a:spcAft>
                <a:spcPct val="0"/>
              </a:spcAft>
              <a:defRPr sz="2400" b="1">
                <a:solidFill>
                  <a:srgbClr val="1B5527"/>
                </a:solidFill>
                <a:latin typeface="Arial" charset="0"/>
              </a:defRPr>
            </a:lvl9pPr>
          </a:lstStyle>
          <a:p>
            <a:pPr algn="ctr"/>
            <a:r>
              <a:rPr lang="en-US" b="0" dirty="0"/>
              <a:t>Limit Surface Applications:</a:t>
            </a:r>
          </a:p>
          <a:p>
            <a:pPr algn="ctr"/>
            <a:r>
              <a:rPr lang="en-US" b="0" dirty="0"/>
              <a:t>PWR SBO – RELAP-7</a:t>
            </a:r>
            <a:endParaRPr lang="en-US" dirty="0"/>
          </a:p>
        </p:txBody>
      </p:sp>
    </p:spTree>
    <p:extLst>
      <p:ext uri="{BB962C8B-B14F-4D97-AF65-F5344CB8AC3E}">
        <p14:creationId xmlns:p14="http://schemas.microsoft.com/office/powerpoint/2010/main" val="3144227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15375" y="6553200"/>
            <a:ext cx="260350" cy="122238"/>
          </a:xfrm>
          <a:prstGeom prst="rect">
            <a:avLst/>
          </a:prstGeom>
        </p:spPr>
        <p:txBody>
          <a:bodyPr/>
          <a:lstStyle/>
          <a:p>
            <a:fld id="{4B4332F1-BAE3-4172-AA6D-91F763B329EF}" type="slidenum">
              <a:rPr lang="en-US" smtClean="0"/>
              <a:pPr/>
              <a:t>38</a:t>
            </a:fld>
            <a:endParaRPr lang="en-US"/>
          </a:p>
        </p:txBody>
      </p:sp>
      <p:pic>
        <p:nvPicPr>
          <p:cNvPr id="2" name="Picture 1"/>
          <p:cNvPicPr>
            <a:picLocks noChangeAspect="1"/>
          </p:cNvPicPr>
          <p:nvPr/>
        </p:nvPicPr>
        <p:blipFill>
          <a:blip r:embed="rId3"/>
          <a:stretch>
            <a:fillRect/>
          </a:stretch>
        </p:blipFill>
        <p:spPr>
          <a:xfrm>
            <a:off x="261860" y="3760942"/>
            <a:ext cx="3627969" cy="2792258"/>
          </a:xfrm>
          <a:prstGeom prst="rect">
            <a:avLst/>
          </a:prstGeom>
        </p:spPr>
      </p:pic>
      <p:pic>
        <p:nvPicPr>
          <p:cNvPr id="6" name="Picture 5"/>
          <p:cNvPicPr>
            <a:picLocks noChangeAspect="1"/>
          </p:cNvPicPr>
          <p:nvPr/>
        </p:nvPicPr>
        <p:blipFill>
          <a:blip r:embed="rId4"/>
          <a:stretch>
            <a:fillRect/>
          </a:stretch>
        </p:blipFill>
        <p:spPr>
          <a:xfrm>
            <a:off x="4998175" y="3709905"/>
            <a:ext cx="3623486" cy="2788808"/>
          </a:xfrm>
          <a:prstGeom prst="rect">
            <a:avLst/>
          </a:prstGeom>
        </p:spPr>
      </p:pic>
      <p:pic>
        <p:nvPicPr>
          <p:cNvPr id="8" name="Picture 7" descr="scen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642" y="1696500"/>
            <a:ext cx="2717289" cy="2037967"/>
          </a:xfrm>
          <a:prstGeom prst="rect">
            <a:avLst/>
          </a:prstGeom>
        </p:spPr>
      </p:pic>
      <p:pic>
        <p:nvPicPr>
          <p:cNvPr id="9" name="Picture 8" descr="scen5-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124" y="1718272"/>
            <a:ext cx="2687518" cy="1991634"/>
          </a:xfrm>
          <a:prstGeom prst="rect">
            <a:avLst/>
          </a:prstGeom>
        </p:spPr>
      </p:pic>
      <p:pic>
        <p:nvPicPr>
          <p:cNvPr id="10" name="Picture 9" descr="scen6-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613" y="1718271"/>
            <a:ext cx="2655511" cy="1991634"/>
          </a:xfrm>
          <a:prstGeom prst="rect">
            <a:avLst/>
          </a:prstGeom>
        </p:spPr>
      </p:pic>
      <p:sp>
        <p:nvSpPr>
          <p:cNvPr id="11" name="TextBox 10"/>
          <p:cNvSpPr txBox="1"/>
          <p:nvPr/>
        </p:nvSpPr>
        <p:spPr>
          <a:xfrm>
            <a:off x="1301647" y="3655865"/>
            <a:ext cx="1646605" cy="400110"/>
          </a:xfrm>
          <a:prstGeom prst="rect">
            <a:avLst/>
          </a:prstGeom>
          <a:noFill/>
        </p:spPr>
        <p:txBody>
          <a:bodyPr wrap="none" rtlCol="0">
            <a:spAutoFit/>
          </a:bodyPr>
          <a:lstStyle/>
          <a:p>
            <a:r>
              <a:rPr lang="en-US" sz="2000" dirty="0">
                <a:latin typeface="+mn-lt"/>
                <a:cs typeface="Arial"/>
              </a:rPr>
              <a:t>100% Power</a:t>
            </a:r>
          </a:p>
        </p:txBody>
      </p:sp>
      <p:sp>
        <p:nvSpPr>
          <p:cNvPr id="12" name="TextBox 11"/>
          <p:cNvSpPr txBox="1"/>
          <p:nvPr/>
        </p:nvSpPr>
        <p:spPr>
          <a:xfrm>
            <a:off x="6102052" y="3642355"/>
            <a:ext cx="1646605" cy="400110"/>
          </a:xfrm>
          <a:prstGeom prst="rect">
            <a:avLst/>
          </a:prstGeom>
          <a:noFill/>
        </p:spPr>
        <p:txBody>
          <a:bodyPr wrap="none" rtlCol="0">
            <a:spAutoFit/>
          </a:bodyPr>
          <a:lstStyle/>
          <a:p>
            <a:r>
              <a:rPr lang="en-US" sz="2000" dirty="0">
                <a:latin typeface="+mn-lt"/>
                <a:cs typeface="Arial"/>
              </a:rPr>
              <a:t>120% Power</a:t>
            </a:r>
          </a:p>
        </p:txBody>
      </p:sp>
      <p:sp>
        <p:nvSpPr>
          <p:cNvPr id="13" name="Title 1"/>
          <p:cNvSpPr txBox="1">
            <a:spLocks/>
          </p:cNvSpPr>
          <p:nvPr/>
        </p:nvSpPr>
        <p:spPr bwMode="auto">
          <a:xfrm>
            <a:off x="357809" y="495150"/>
            <a:ext cx="8497956" cy="13819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rgbClr val="1B5527"/>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1B5527"/>
                </a:solidFill>
                <a:latin typeface="Arial" charset="0"/>
                <a:ea typeface="ＭＳ Ｐゴシック" charset="-128"/>
                <a:cs typeface="ＭＳ Ｐゴシック" charset="-128"/>
              </a:defRPr>
            </a:lvl5pPr>
            <a:lvl6pPr marL="457200" algn="l" rtl="0" fontAlgn="base">
              <a:spcBef>
                <a:spcPct val="0"/>
              </a:spcBef>
              <a:spcAft>
                <a:spcPct val="0"/>
              </a:spcAft>
              <a:defRPr sz="2400" b="1">
                <a:solidFill>
                  <a:srgbClr val="1B5527"/>
                </a:solidFill>
                <a:latin typeface="Arial" charset="0"/>
              </a:defRPr>
            </a:lvl6pPr>
            <a:lvl7pPr marL="914400" algn="l" rtl="0" fontAlgn="base">
              <a:spcBef>
                <a:spcPct val="0"/>
              </a:spcBef>
              <a:spcAft>
                <a:spcPct val="0"/>
              </a:spcAft>
              <a:defRPr sz="2400" b="1">
                <a:solidFill>
                  <a:srgbClr val="1B5527"/>
                </a:solidFill>
                <a:latin typeface="Arial" charset="0"/>
              </a:defRPr>
            </a:lvl7pPr>
            <a:lvl8pPr marL="1371600" algn="l" rtl="0" fontAlgn="base">
              <a:spcBef>
                <a:spcPct val="0"/>
              </a:spcBef>
              <a:spcAft>
                <a:spcPct val="0"/>
              </a:spcAft>
              <a:defRPr sz="2400" b="1">
                <a:solidFill>
                  <a:srgbClr val="1B5527"/>
                </a:solidFill>
                <a:latin typeface="Arial" charset="0"/>
              </a:defRPr>
            </a:lvl8pPr>
            <a:lvl9pPr marL="1828800" algn="l" rtl="0" fontAlgn="base">
              <a:spcBef>
                <a:spcPct val="0"/>
              </a:spcBef>
              <a:spcAft>
                <a:spcPct val="0"/>
              </a:spcAft>
              <a:defRPr sz="2400" b="1">
                <a:solidFill>
                  <a:srgbClr val="1B5527"/>
                </a:solidFill>
                <a:latin typeface="Arial" charset="0"/>
              </a:defRPr>
            </a:lvl9pPr>
          </a:lstStyle>
          <a:p>
            <a:pPr algn="ctr"/>
            <a:r>
              <a:rPr lang="en-US" b="0" dirty="0"/>
              <a:t>Limit Surface Applications:</a:t>
            </a:r>
          </a:p>
          <a:p>
            <a:pPr algn="ctr"/>
            <a:r>
              <a:rPr lang="en-US" b="0" dirty="0"/>
              <a:t>BWR SBO – RELAP-5</a:t>
            </a:r>
            <a:endParaRPr lang="en-US" dirty="0"/>
          </a:p>
        </p:txBody>
      </p:sp>
    </p:spTree>
    <p:extLst>
      <p:ext uri="{BB962C8B-B14F-4D97-AF65-F5344CB8AC3E}">
        <p14:creationId xmlns:p14="http://schemas.microsoft.com/office/powerpoint/2010/main" val="1333221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Uncertainty Quantification</a:t>
            </a:r>
          </a:p>
        </p:txBody>
      </p:sp>
      <p:sp>
        <p:nvSpPr>
          <p:cNvPr id="3" name="Content Placeholder 2"/>
          <p:cNvSpPr>
            <a:spLocks noGrp="1"/>
          </p:cNvSpPr>
          <p:nvPr>
            <p:ph idx="1"/>
          </p:nvPr>
        </p:nvSpPr>
        <p:spPr>
          <a:xfrm>
            <a:off x="455614" y="1598613"/>
            <a:ext cx="4450598" cy="4524375"/>
          </a:xfrm>
        </p:spPr>
        <p:txBody>
          <a:bodyPr/>
          <a:lstStyle/>
          <a:p>
            <a:r>
              <a:rPr lang="en-US" dirty="0"/>
              <a:t>Demo: BWR Station Black Out analysis</a:t>
            </a:r>
          </a:p>
          <a:p>
            <a:r>
              <a:rPr lang="en-US" dirty="0"/>
              <a:t>Code: RELAP5-3D (10,000 runs)</a:t>
            </a:r>
          </a:p>
          <a:p>
            <a:r>
              <a:rPr lang="en-US" dirty="0"/>
              <a:t>Sampled variables:</a:t>
            </a:r>
          </a:p>
          <a:p>
            <a:pPr lvl="1"/>
            <a:r>
              <a:rPr lang="en-US" dirty="0"/>
              <a:t>Elapsed time before Diesel Generation loos</a:t>
            </a:r>
          </a:p>
          <a:p>
            <a:pPr lvl="1"/>
            <a:r>
              <a:rPr lang="en-US" dirty="0"/>
              <a:t>Diesel Down time</a:t>
            </a:r>
          </a:p>
          <a:p>
            <a:pPr lvl="1"/>
            <a:r>
              <a:rPr lang="en-US" dirty="0"/>
              <a:t>Power Level</a:t>
            </a:r>
          </a:p>
          <a:p>
            <a:r>
              <a:rPr lang="en-US" dirty="0"/>
              <a:t>Clad Temperature (system Output):</a:t>
            </a:r>
          </a:p>
          <a:p>
            <a:endParaRPr lang="en-US" dirty="0"/>
          </a:p>
        </p:txBody>
      </p:sp>
      <p:graphicFrame>
        <p:nvGraphicFramePr>
          <p:cNvPr id="4" name="Table 3"/>
          <p:cNvGraphicFramePr>
            <a:graphicFrameLocks noGrp="1"/>
          </p:cNvGraphicFramePr>
          <p:nvPr/>
        </p:nvGraphicFramePr>
        <p:xfrm>
          <a:off x="455611" y="4553020"/>
          <a:ext cx="4076284" cy="2225040"/>
        </p:xfrm>
        <a:graphic>
          <a:graphicData uri="http://schemas.openxmlformats.org/drawingml/2006/table">
            <a:tbl>
              <a:tblPr firstRow="1" bandRow="1">
                <a:tableStyleId>{5C22544A-7EE6-4342-B048-85BDC9FD1C3A}</a:tableStyleId>
              </a:tblPr>
              <a:tblGrid>
                <a:gridCol w="2038142">
                  <a:extLst>
                    <a:ext uri="{9D8B030D-6E8A-4147-A177-3AD203B41FA5}">
                      <a16:colId xmlns:a16="http://schemas.microsoft.com/office/drawing/2014/main" val="20000"/>
                    </a:ext>
                  </a:extLst>
                </a:gridCol>
                <a:gridCol w="2038142">
                  <a:extLst>
                    <a:ext uri="{9D8B030D-6E8A-4147-A177-3AD203B41FA5}">
                      <a16:colId xmlns:a16="http://schemas.microsoft.com/office/drawing/2014/main" val="20001"/>
                    </a:ext>
                  </a:extLst>
                </a:gridCol>
              </a:tblGrid>
              <a:tr h="370840">
                <a:tc>
                  <a:txBody>
                    <a:bodyPr/>
                    <a:lstStyle/>
                    <a:p>
                      <a:pPr lvl="1"/>
                      <a:r>
                        <a:rPr lang="en-US" dirty="0"/>
                        <a:t>Entry</a:t>
                      </a:r>
                    </a:p>
                  </a:txBody>
                  <a:tcPr/>
                </a:tc>
                <a:tc>
                  <a:txBody>
                    <a:bodyPr/>
                    <a:lstStyle/>
                    <a:p>
                      <a:pPr lvl="1"/>
                      <a:r>
                        <a:rPr lang="en-US" dirty="0"/>
                        <a:t>Monte</a:t>
                      </a:r>
                      <a:r>
                        <a:rPr lang="en-US" baseline="0" dirty="0"/>
                        <a:t> Carlo</a:t>
                      </a:r>
                      <a:endParaRPr lang="en-US" dirty="0"/>
                    </a:p>
                  </a:txBody>
                  <a:tcPr/>
                </a:tc>
                <a:extLst>
                  <a:ext uri="{0D108BD9-81ED-4DB2-BD59-A6C34878D82A}">
                    <a16:rowId xmlns:a16="http://schemas.microsoft.com/office/drawing/2014/main" val="10000"/>
                  </a:ext>
                </a:extLst>
              </a:tr>
              <a:tr h="370840">
                <a:tc>
                  <a:txBody>
                    <a:bodyPr/>
                    <a:lstStyle/>
                    <a:p>
                      <a:pPr lvl="1"/>
                      <a:r>
                        <a:rPr lang="en-US" dirty="0"/>
                        <a:t>Mean: </a:t>
                      </a:r>
                    </a:p>
                  </a:txBody>
                  <a:tcPr/>
                </a:tc>
                <a:tc>
                  <a:txBody>
                    <a:bodyPr/>
                    <a:lstStyle/>
                    <a:p>
                      <a:pPr lvl="1"/>
                      <a:r>
                        <a:rPr lang="en-US" sz="1800" kern="1200" dirty="0">
                          <a:solidFill>
                            <a:schemeClr val="dk1"/>
                          </a:solidFill>
                          <a:latin typeface="+mn-lt"/>
                          <a:ea typeface="+mn-ea"/>
                          <a:cs typeface="+mn-cs"/>
                        </a:rPr>
                        <a:t>2.32E+03</a:t>
                      </a:r>
                    </a:p>
                  </a:txBody>
                  <a:tcPr/>
                </a:tc>
                <a:extLst>
                  <a:ext uri="{0D108BD9-81ED-4DB2-BD59-A6C34878D82A}">
                    <a16:rowId xmlns:a16="http://schemas.microsoft.com/office/drawing/2014/main" val="10001"/>
                  </a:ext>
                </a:extLst>
              </a:tr>
              <a:tr h="370840">
                <a:tc>
                  <a:txBody>
                    <a:bodyPr/>
                    <a:lstStyle/>
                    <a:p>
                      <a:pPr lvl="1"/>
                      <a:r>
                        <a:rPr lang="en-US" dirty="0"/>
                        <a:t>Sigma:</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9.05E+02</a:t>
                      </a:r>
                      <a:endParaRPr lang="en-US" dirty="0"/>
                    </a:p>
                  </a:txBody>
                  <a:tcPr/>
                </a:tc>
                <a:extLst>
                  <a:ext uri="{0D108BD9-81ED-4DB2-BD59-A6C34878D82A}">
                    <a16:rowId xmlns:a16="http://schemas.microsoft.com/office/drawing/2014/main" val="10002"/>
                  </a:ext>
                </a:extLst>
              </a:tr>
              <a:tr h="370840">
                <a:tc>
                  <a:txBody>
                    <a:bodyPr/>
                    <a:lstStyle/>
                    <a:p>
                      <a:pPr lvl="1"/>
                      <a:r>
                        <a:rPr lang="en-US" dirty="0"/>
                        <a:t>Kurtosis:</a:t>
                      </a:r>
                    </a:p>
                  </a:txBody>
                  <a:tcPr/>
                </a:tc>
                <a:tc>
                  <a:txBody>
                    <a:bodyPr/>
                    <a:lstStyle/>
                    <a:p>
                      <a:pPr lvl="1"/>
                      <a:r>
                        <a:rPr lang="en-US" dirty="0"/>
                        <a:t>-1.54E+00</a:t>
                      </a:r>
                    </a:p>
                  </a:txBody>
                  <a:tcPr/>
                </a:tc>
                <a:extLst>
                  <a:ext uri="{0D108BD9-81ED-4DB2-BD59-A6C34878D82A}">
                    <a16:rowId xmlns:a16="http://schemas.microsoft.com/office/drawing/2014/main" val="10003"/>
                  </a:ext>
                </a:extLst>
              </a:tr>
              <a:tr h="370840">
                <a:tc>
                  <a:txBody>
                    <a:bodyPr/>
                    <a:lstStyle/>
                    <a:p>
                      <a:pPr lvl="1"/>
                      <a:r>
                        <a:rPr lang="en-US" dirty="0"/>
                        <a:t>Median:</a:t>
                      </a:r>
                    </a:p>
                  </a:txBody>
                  <a:tcPr/>
                </a:tc>
                <a:tc>
                  <a:txBody>
                    <a:bodyPr/>
                    <a:lstStyle/>
                    <a:p>
                      <a:pPr lvl="1"/>
                      <a:r>
                        <a:rPr lang="en-US" sz="1800" kern="1200" dirty="0">
                          <a:solidFill>
                            <a:schemeClr val="dk1"/>
                          </a:solidFill>
                          <a:latin typeface="+mn-lt"/>
                          <a:ea typeface="+mn-ea"/>
                          <a:cs typeface="+mn-cs"/>
                        </a:rPr>
                        <a:t>3.09E+03</a:t>
                      </a:r>
                    </a:p>
                  </a:txBody>
                  <a:tcPr/>
                </a:tc>
                <a:extLst>
                  <a:ext uri="{0D108BD9-81ED-4DB2-BD59-A6C34878D82A}">
                    <a16:rowId xmlns:a16="http://schemas.microsoft.com/office/drawing/2014/main" val="10004"/>
                  </a:ext>
                </a:extLst>
              </a:tr>
              <a:tr h="370840">
                <a:tc>
                  <a:txBody>
                    <a:bodyPr/>
                    <a:lstStyle/>
                    <a:p>
                      <a:pPr lvl="1"/>
                      <a:r>
                        <a:rPr lang="en-US" dirty="0" err="1"/>
                        <a:t>Skewness</a:t>
                      </a:r>
                      <a:r>
                        <a:rPr lang="en-US" dirty="0"/>
                        <a:t>:</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-5.25E-01</a:t>
                      </a:r>
                      <a:endParaRPr lang="en-US" dirty="0"/>
                    </a:p>
                  </a:txBody>
                  <a:tcPr/>
                </a:tc>
                <a:extLst>
                  <a:ext uri="{0D108BD9-81ED-4DB2-BD59-A6C34878D82A}">
                    <a16:rowId xmlns:a16="http://schemas.microsoft.com/office/drawing/2014/main" val="10005"/>
                  </a:ext>
                </a:extLst>
              </a:tr>
            </a:tbl>
          </a:graphicData>
        </a:graphic>
      </p:graphicFrame>
      <p:pic>
        <p:nvPicPr>
          <p:cNvPr id="5" name="Picture 4" descr="13-WHT18-01-r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444" y="1598613"/>
            <a:ext cx="4518556" cy="3677895"/>
          </a:xfrm>
          <a:prstGeom prst="rect">
            <a:avLst/>
          </a:prstGeom>
        </p:spPr>
      </p:pic>
    </p:spTree>
    <p:extLst>
      <p:ext uri="{BB962C8B-B14F-4D97-AF65-F5344CB8AC3E}">
        <p14:creationId xmlns:p14="http://schemas.microsoft.com/office/powerpoint/2010/main" val="1729712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a:t>RAVEN Accessibility and Software practices </a:t>
            </a:r>
          </a:p>
        </p:txBody>
      </p:sp>
      <p:sp>
        <p:nvSpPr>
          <p:cNvPr id="70659" name="Rectangle 3"/>
          <p:cNvSpPr>
            <a:spLocks noGrp="1" noChangeArrowheads="1"/>
          </p:cNvSpPr>
          <p:nvPr>
            <p:ph type="body" idx="1"/>
          </p:nvPr>
        </p:nvSpPr>
        <p:spPr/>
        <p:txBody>
          <a:bodyPr/>
          <a:lstStyle/>
          <a:p>
            <a:r>
              <a:rPr lang="en-US" dirty="0"/>
              <a:t>RAVEN is open-source and can be downloaded from GITHUB:</a:t>
            </a:r>
          </a:p>
          <a:p>
            <a:pPr lvl="1"/>
            <a:r>
              <a:rPr lang="en-US" dirty="0">
                <a:hlinkClick r:id="rId2"/>
              </a:rPr>
              <a:t>https://github.com/idaholab/raven</a:t>
            </a:r>
            <a:endParaRPr lang="en-US" dirty="0"/>
          </a:p>
          <a:p>
            <a:r>
              <a:rPr lang="en-US" dirty="0"/>
              <a:t>Multiple operative systems are supported (and automatically tested):</a:t>
            </a:r>
          </a:p>
          <a:p>
            <a:pPr lvl="1"/>
            <a:r>
              <a:rPr lang="en-US" dirty="0"/>
              <a:t>Windows: 7, 8, 8.1, 10 </a:t>
            </a:r>
          </a:p>
          <a:p>
            <a:pPr lvl="1"/>
            <a:r>
              <a:rPr lang="en-US" dirty="0"/>
              <a:t>Linux: Ubuntu, Fedora, CentOS, OpenSUSE </a:t>
            </a:r>
          </a:p>
          <a:p>
            <a:pPr lvl="1"/>
            <a:r>
              <a:rPr lang="en-US" dirty="0"/>
              <a:t>Macintosh: Yosemite, El Capitan, Sierra, High Sierra, Mojave</a:t>
            </a:r>
          </a:p>
          <a:p>
            <a:r>
              <a:rPr lang="en-US" dirty="0"/>
              <a:t>RAVEN development is performed under a strict Software Quality Assurance process:</a:t>
            </a:r>
          </a:p>
          <a:p>
            <a:pPr lvl="1"/>
            <a:r>
              <a:rPr lang="en-US" dirty="0"/>
              <a:t>NQ1 – </a:t>
            </a:r>
            <a:r>
              <a:rPr lang="en-US" dirty="0" err="1"/>
              <a:t>Lvl</a:t>
            </a:r>
            <a:r>
              <a:rPr lang="en-US" dirty="0"/>
              <a:t>. 2 </a:t>
            </a:r>
          </a:p>
          <a:p>
            <a:pPr lvl="1"/>
            <a:r>
              <a:rPr lang="en-US" dirty="0"/>
              <a:t>User manuals and guides, theory manuals, tests documentation</a:t>
            </a:r>
          </a:p>
          <a:p>
            <a:pPr lvl="1"/>
            <a:r>
              <a:rPr lang="en-US" dirty="0"/>
              <a:t>Multiple level of peer-review process</a:t>
            </a:r>
          </a:p>
          <a:p>
            <a:pPr lvl="1"/>
            <a:r>
              <a:rPr lang="en-US" dirty="0"/>
              <a:t>Automatic verification (testing) (~650 regression tests)</a:t>
            </a:r>
          </a:p>
          <a:p>
            <a:pPr lvl="1"/>
            <a:r>
              <a:rPr lang="en-US" dirty="0"/>
              <a:t>Code coverage (&gt;80%)</a:t>
            </a:r>
          </a:p>
          <a:p>
            <a:pPr lvl="1"/>
            <a:r>
              <a:rPr lang="en-US" i="1" dirty="0">
                <a:solidFill>
                  <a:srgbClr val="0070C0"/>
                </a:solidFill>
              </a:rPr>
              <a:t>An assessment to bring RAVEN to NQ1– </a:t>
            </a:r>
            <a:r>
              <a:rPr lang="en-US" i="1" dirty="0" err="1">
                <a:solidFill>
                  <a:srgbClr val="0070C0"/>
                </a:solidFill>
              </a:rPr>
              <a:t>Lvl</a:t>
            </a:r>
            <a:r>
              <a:rPr lang="en-US" i="1" dirty="0">
                <a:solidFill>
                  <a:srgbClr val="0070C0"/>
                </a:solidFill>
              </a:rPr>
              <a:t>. 1 is under discussion</a:t>
            </a:r>
          </a:p>
          <a:p>
            <a:pPr lvl="1"/>
            <a:endParaRPr lang="en-US" dirty="0"/>
          </a:p>
          <a:p>
            <a:pPr lvl="1"/>
            <a:endParaRPr lang="en-US" dirty="0"/>
          </a:p>
          <a:p>
            <a:pPr marL="457200" lvl="1" indent="0">
              <a:buNone/>
            </a:pPr>
            <a:endParaRPr lang="en-US" dirty="0"/>
          </a:p>
          <a:p>
            <a:pPr lvl="1"/>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2441408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Risk Management: Reliability Surface</a:t>
            </a:r>
          </a:p>
        </p:txBody>
      </p:sp>
      <p:pic>
        <p:nvPicPr>
          <p:cNvPr id="4" name="Picture 3" descr="limitsurf0.png"/>
          <p:cNvPicPr>
            <a:picLocks noChangeAspect="1"/>
          </p:cNvPicPr>
          <p:nvPr/>
        </p:nvPicPr>
        <p:blipFill rotWithShape="1">
          <a:blip r:embed="rId2">
            <a:extLst>
              <a:ext uri="{28A0092B-C50C-407E-A947-70E740481C1C}">
                <a14:useLocalDpi xmlns:a14="http://schemas.microsoft.com/office/drawing/2010/main" val="0"/>
              </a:ext>
            </a:extLst>
          </a:blip>
          <a:srcRect l="19546" t="11829" r="19074" b="8897"/>
          <a:stretch/>
        </p:blipFill>
        <p:spPr>
          <a:xfrm>
            <a:off x="1229778" y="1614197"/>
            <a:ext cx="6256502" cy="4107508"/>
          </a:xfrm>
          <a:prstGeom prst="rect">
            <a:avLst/>
          </a:prstGeom>
        </p:spPr>
      </p:pic>
      <p:sp>
        <p:nvSpPr>
          <p:cNvPr id="5" name="Content Placeholder 2"/>
          <p:cNvSpPr txBox="1">
            <a:spLocks/>
          </p:cNvSpPr>
          <p:nvPr/>
        </p:nvSpPr>
        <p:spPr bwMode="auto">
          <a:xfrm>
            <a:off x="5222169" y="1409409"/>
            <a:ext cx="1753689"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a:solidFill>
                  <a:srgbClr val="000090"/>
                </a:solidFill>
              </a:rPr>
              <a:t>Safe Region</a:t>
            </a:r>
          </a:p>
        </p:txBody>
      </p:sp>
      <p:cxnSp>
        <p:nvCxnSpPr>
          <p:cNvPr id="6" name="Straight Arrow Connector 37"/>
          <p:cNvCxnSpPr>
            <a:cxnSpLocks noChangeShapeType="1"/>
          </p:cNvCxnSpPr>
          <p:nvPr/>
        </p:nvCxnSpPr>
        <p:spPr bwMode="auto">
          <a:xfrm flipH="1">
            <a:off x="5529477" y="1818984"/>
            <a:ext cx="299119" cy="1459277"/>
          </a:xfrm>
          <a:prstGeom prst="straightConnector1">
            <a:avLst/>
          </a:prstGeom>
          <a:noFill/>
          <a:ln w="28575">
            <a:solidFill>
              <a:srgbClr val="003663"/>
            </a:solidFill>
            <a:round/>
            <a:headEnd/>
            <a:tailEnd type="arrow" w="med" len="med"/>
          </a:ln>
          <a:extLst>
            <a:ext uri="{909E8E84-426E-40dd-AFC4-6F175D3DCCD1}">
              <a14:hiddenFill xmlns="" xmlns:a14="http://schemas.microsoft.com/office/drawing/2010/main">
                <a:noFill/>
              </a14:hiddenFill>
            </a:ext>
          </a:extLst>
        </p:spPr>
      </p:cxnSp>
      <p:sp>
        <p:nvSpPr>
          <p:cNvPr id="7" name="Content Placeholder 2"/>
          <p:cNvSpPr txBox="1">
            <a:spLocks/>
          </p:cNvSpPr>
          <p:nvPr/>
        </p:nvSpPr>
        <p:spPr bwMode="auto">
          <a:xfrm>
            <a:off x="2561809" y="4012509"/>
            <a:ext cx="1753689"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40000"/>
              </a:spcBef>
              <a:buClr>
                <a:srgbClr val="FF6600"/>
              </a:buClr>
            </a:pPr>
            <a:r>
              <a:rPr lang="en-US" sz="2000" dirty="0">
                <a:solidFill>
                  <a:srgbClr val="000090"/>
                </a:solidFill>
              </a:rPr>
              <a:t>Failure Region</a:t>
            </a:r>
          </a:p>
        </p:txBody>
      </p:sp>
      <p:sp>
        <p:nvSpPr>
          <p:cNvPr id="9" name="Content Placeholder 2"/>
          <p:cNvSpPr>
            <a:spLocks noGrp="1"/>
          </p:cNvSpPr>
          <p:nvPr>
            <p:ph idx="1"/>
          </p:nvPr>
        </p:nvSpPr>
        <p:spPr>
          <a:xfrm>
            <a:off x="748632" y="5761790"/>
            <a:ext cx="7579894" cy="892306"/>
          </a:xfrm>
        </p:spPr>
        <p:txBody>
          <a:bodyPr/>
          <a:lstStyle/>
          <a:p>
            <a:pPr marL="0" indent="0">
              <a:buNone/>
            </a:pPr>
            <a:r>
              <a:rPr lang="en-US" dirty="0"/>
              <a:t>Seeking the combination of parameters (axis) that allows not to exceed the maximum clad temperature</a:t>
            </a:r>
          </a:p>
        </p:txBody>
      </p:sp>
    </p:spTree>
    <p:extLst>
      <p:ext uri="{BB962C8B-B14F-4D97-AF65-F5344CB8AC3E}">
        <p14:creationId xmlns:p14="http://schemas.microsoft.com/office/powerpoint/2010/main" val="3577471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dirty="0"/>
              <a:t>Comparison </a:t>
            </a:r>
            <a:r>
              <a:rPr lang="en-US" b="0" dirty="0" err="1"/>
              <a:t>vs</a:t>
            </a:r>
            <a:r>
              <a:rPr lang="en-US" b="0" dirty="0"/>
              <a:t> ROM</a:t>
            </a:r>
          </a:p>
        </p:txBody>
      </p:sp>
      <p:sp>
        <p:nvSpPr>
          <p:cNvPr id="4" name="Content Placeholder 2"/>
          <p:cNvSpPr>
            <a:spLocks noGrp="1"/>
          </p:cNvSpPr>
          <p:nvPr>
            <p:ph idx="1"/>
          </p:nvPr>
        </p:nvSpPr>
        <p:spPr>
          <a:xfrm>
            <a:off x="419100" y="1536700"/>
            <a:ext cx="8420100" cy="4797425"/>
          </a:xfrm>
        </p:spPr>
        <p:txBody>
          <a:bodyPr/>
          <a:lstStyle/>
          <a:p>
            <a:r>
              <a:rPr lang="en-US" dirty="0"/>
              <a:t>Statistical figures for max clad temperature:</a:t>
            </a:r>
          </a:p>
        </p:txBody>
      </p:sp>
      <p:graphicFrame>
        <p:nvGraphicFramePr>
          <p:cNvPr id="5" name="Table 4"/>
          <p:cNvGraphicFramePr>
            <a:graphicFrameLocks noGrp="1"/>
          </p:cNvGraphicFramePr>
          <p:nvPr/>
        </p:nvGraphicFramePr>
        <p:xfrm>
          <a:off x="455612" y="1986211"/>
          <a:ext cx="8258175" cy="259588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20000"/>
                    </a:ext>
                  </a:extLst>
                </a:gridCol>
                <a:gridCol w="2752725">
                  <a:extLst>
                    <a:ext uri="{9D8B030D-6E8A-4147-A177-3AD203B41FA5}">
                      <a16:colId xmlns:a16="http://schemas.microsoft.com/office/drawing/2014/main" val="20001"/>
                    </a:ext>
                  </a:extLst>
                </a:gridCol>
                <a:gridCol w="2752725">
                  <a:extLst>
                    <a:ext uri="{9D8B030D-6E8A-4147-A177-3AD203B41FA5}">
                      <a16:colId xmlns:a16="http://schemas.microsoft.com/office/drawing/2014/main" val="20002"/>
                    </a:ext>
                  </a:extLst>
                </a:gridCol>
              </a:tblGrid>
              <a:tr h="370840">
                <a:tc>
                  <a:txBody>
                    <a:bodyPr/>
                    <a:lstStyle/>
                    <a:p>
                      <a:pPr lvl="1"/>
                      <a:r>
                        <a:rPr lang="en-US" dirty="0"/>
                        <a:t>Entry</a:t>
                      </a:r>
                    </a:p>
                  </a:txBody>
                  <a:tcPr/>
                </a:tc>
                <a:tc>
                  <a:txBody>
                    <a:bodyPr/>
                    <a:lstStyle/>
                    <a:p>
                      <a:pPr lvl="1"/>
                      <a:r>
                        <a:rPr lang="en-US" dirty="0"/>
                        <a:t>Original</a:t>
                      </a:r>
                    </a:p>
                  </a:txBody>
                  <a:tcPr/>
                </a:tc>
                <a:tc>
                  <a:txBody>
                    <a:bodyPr/>
                    <a:lstStyle/>
                    <a:p>
                      <a:pPr lvl="1"/>
                      <a:r>
                        <a:rPr lang="en-US" dirty="0"/>
                        <a:t>Surrogate</a:t>
                      </a:r>
                    </a:p>
                  </a:txBody>
                  <a:tcPr/>
                </a:tc>
                <a:extLst>
                  <a:ext uri="{0D108BD9-81ED-4DB2-BD59-A6C34878D82A}">
                    <a16:rowId xmlns:a16="http://schemas.microsoft.com/office/drawing/2014/main" val="10000"/>
                  </a:ext>
                </a:extLst>
              </a:tr>
              <a:tr h="370840">
                <a:tc>
                  <a:txBody>
                    <a:bodyPr/>
                    <a:lstStyle/>
                    <a:p>
                      <a:pPr lvl="1"/>
                      <a:r>
                        <a:rPr lang="en-US" dirty="0"/>
                        <a:t>Mean: </a:t>
                      </a:r>
                    </a:p>
                  </a:txBody>
                  <a:tcPr/>
                </a:tc>
                <a:tc>
                  <a:txBody>
                    <a:bodyPr/>
                    <a:lstStyle/>
                    <a:p>
                      <a:pPr lvl="1"/>
                      <a:r>
                        <a:rPr lang="en-US" sz="1800" kern="1200" dirty="0">
                          <a:solidFill>
                            <a:schemeClr val="dk1"/>
                          </a:solidFill>
                          <a:latin typeface="+mn-lt"/>
                          <a:ea typeface="+mn-ea"/>
                          <a:cs typeface="+mn-cs"/>
                        </a:rPr>
                        <a:t>2.3296E+03</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2.3103E+03</a:t>
                      </a:r>
                      <a:endParaRPr lang="en-US" dirty="0"/>
                    </a:p>
                  </a:txBody>
                  <a:tcPr/>
                </a:tc>
                <a:extLst>
                  <a:ext uri="{0D108BD9-81ED-4DB2-BD59-A6C34878D82A}">
                    <a16:rowId xmlns:a16="http://schemas.microsoft.com/office/drawing/2014/main" val="10001"/>
                  </a:ext>
                </a:extLst>
              </a:tr>
              <a:tr h="370840">
                <a:tc>
                  <a:txBody>
                    <a:bodyPr/>
                    <a:lstStyle/>
                    <a:p>
                      <a:pPr lvl="1"/>
                      <a:r>
                        <a:rPr lang="en-US" dirty="0"/>
                        <a:t>Sigma:</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9.0559E+02</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8.4599E+02</a:t>
                      </a:r>
                      <a:endParaRPr lang="en-US" dirty="0"/>
                    </a:p>
                  </a:txBody>
                  <a:tcPr/>
                </a:tc>
                <a:extLst>
                  <a:ext uri="{0D108BD9-81ED-4DB2-BD59-A6C34878D82A}">
                    <a16:rowId xmlns:a16="http://schemas.microsoft.com/office/drawing/2014/main" val="10002"/>
                  </a:ext>
                </a:extLst>
              </a:tr>
              <a:tr h="370840">
                <a:tc>
                  <a:txBody>
                    <a:bodyPr/>
                    <a:lstStyle/>
                    <a:p>
                      <a:pPr lvl="1"/>
                      <a:r>
                        <a:rPr lang="en-US" dirty="0"/>
                        <a:t>Kurtosis:</a:t>
                      </a:r>
                    </a:p>
                  </a:txBody>
                  <a:tcPr/>
                </a:tc>
                <a:tc>
                  <a:txBody>
                    <a:bodyPr/>
                    <a:lstStyle/>
                    <a:p>
                      <a:pPr lvl="1"/>
                      <a:r>
                        <a:rPr lang="en-US" dirty="0"/>
                        <a:t>-1.547E+00</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-1.4497E+00</a:t>
                      </a:r>
                      <a:endParaRPr lang="en-US" dirty="0"/>
                    </a:p>
                  </a:txBody>
                  <a:tcPr/>
                </a:tc>
                <a:extLst>
                  <a:ext uri="{0D108BD9-81ED-4DB2-BD59-A6C34878D82A}">
                    <a16:rowId xmlns:a16="http://schemas.microsoft.com/office/drawing/2014/main" val="10003"/>
                  </a:ext>
                </a:extLst>
              </a:tr>
              <a:tr h="370840">
                <a:tc>
                  <a:txBody>
                    <a:bodyPr/>
                    <a:lstStyle/>
                    <a:p>
                      <a:pPr lvl="1"/>
                      <a:r>
                        <a:rPr lang="en-US" dirty="0"/>
                        <a:t>Median:</a:t>
                      </a:r>
                    </a:p>
                  </a:txBody>
                  <a:tcPr/>
                </a:tc>
                <a:tc>
                  <a:txBody>
                    <a:bodyPr/>
                    <a:lstStyle/>
                    <a:p>
                      <a:pPr lvl="1"/>
                      <a:r>
                        <a:rPr lang="en-US" sz="1800" kern="1200" dirty="0">
                          <a:solidFill>
                            <a:schemeClr val="dk1"/>
                          </a:solidFill>
                          <a:latin typeface="+mn-lt"/>
                          <a:ea typeface="+mn-ea"/>
                          <a:cs typeface="+mn-cs"/>
                        </a:rPr>
                        <a:t>3.092E+03</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2.683E+03</a:t>
                      </a:r>
                      <a:endParaRPr lang="en-US" dirty="0"/>
                    </a:p>
                  </a:txBody>
                  <a:tcPr/>
                </a:tc>
                <a:extLst>
                  <a:ext uri="{0D108BD9-81ED-4DB2-BD59-A6C34878D82A}">
                    <a16:rowId xmlns:a16="http://schemas.microsoft.com/office/drawing/2014/main" val="10004"/>
                  </a:ext>
                </a:extLst>
              </a:tr>
              <a:tr h="370840">
                <a:tc>
                  <a:txBody>
                    <a:bodyPr/>
                    <a:lstStyle/>
                    <a:p>
                      <a:pPr lvl="1"/>
                      <a:r>
                        <a:rPr lang="en-US" dirty="0" err="1"/>
                        <a:t>Skewness</a:t>
                      </a:r>
                      <a:r>
                        <a:rPr lang="en-US" dirty="0"/>
                        <a:t>:</a:t>
                      </a:r>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-5.256E-01</a:t>
                      </a:r>
                      <a:endParaRPr lang="en-US" dirty="0"/>
                    </a:p>
                  </a:txBody>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mn-lt"/>
                        </a:rPr>
                        <a:t>-5.0662E-01</a:t>
                      </a:r>
                      <a:endParaRPr lang="en-US" dirty="0"/>
                    </a:p>
                  </a:txBody>
                  <a:tcPr/>
                </a:tc>
                <a:extLst>
                  <a:ext uri="{0D108BD9-81ED-4DB2-BD59-A6C34878D82A}">
                    <a16:rowId xmlns:a16="http://schemas.microsoft.com/office/drawing/2014/main" val="10005"/>
                  </a:ext>
                </a:extLst>
              </a:tr>
              <a:tr h="370840">
                <a:tc>
                  <a:txBody>
                    <a:bodyPr/>
                    <a:lstStyle/>
                    <a:p>
                      <a:pPr lvl="1"/>
                      <a:r>
                        <a:rPr lang="en-US" dirty="0"/>
                        <a:t>Failure </a:t>
                      </a:r>
                      <a:r>
                        <a:rPr lang="en-US" dirty="0" err="1"/>
                        <a:t>Pb</a:t>
                      </a:r>
                      <a:endParaRPr lang="en-US" dirty="0"/>
                    </a:p>
                  </a:txBody>
                  <a:tcPr/>
                </a:tc>
                <a:tc>
                  <a:txBody>
                    <a:bodyPr/>
                    <a:lstStyle/>
                    <a:p>
                      <a:pPr lvl="1"/>
                      <a:r>
                        <a:rPr lang="en-US" dirty="0"/>
                        <a:t>60.99%</a:t>
                      </a:r>
                    </a:p>
                  </a:txBody>
                  <a:tcPr/>
                </a:tc>
                <a:tc>
                  <a:txBody>
                    <a:bodyPr/>
                    <a:lstStyle/>
                    <a:p>
                      <a:pPr lvl="1"/>
                      <a:r>
                        <a:rPr lang="en-US" dirty="0"/>
                        <a:t>60.82%</a:t>
                      </a:r>
                    </a:p>
                  </a:txBody>
                  <a:tcPr/>
                </a:tc>
                <a:extLst>
                  <a:ext uri="{0D108BD9-81ED-4DB2-BD59-A6C34878D82A}">
                    <a16:rowId xmlns:a16="http://schemas.microsoft.com/office/drawing/2014/main" val="10006"/>
                  </a:ext>
                </a:extLst>
              </a:tr>
            </a:tbl>
          </a:graphicData>
        </a:graphic>
      </p:graphicFrame>
      <p:sp>
        <p:nvSpPr>
          <p:cNvPr id="6" name="Content Placeholder 2"/>
          <p:cNvSpPr txBox="1">
            <a:spLocks/>
          </p:cNvSpPr>
          <p:nvPr/>
        </p:nvSpPr>
        <p:spPr bwMode="auto">
          <a:xfrm>
            <a:off x="455613" y="4824275"/>
            <a:ext cx="8258175" cy="17299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ＭＳ Ｐゴシック" charset="-128"/>
                <a:cs typeface="ＭＳ Ｐゴシック" charset="-128"/>
              </a:defRPr>
            </a:lvl1pPr>
            <a:lvl2pPr marL="684213" indent="-227013" algn="l" rtl="0" eaLnBrk="0" fontAlgn="base" hangingPunct="0">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3pPr>
            <a:lvl4pPr marL="1600200" indent="-228600" algn="l" rtl="0" eaLnBrk="0" fontAlgn="base" hangingPunct="0">
              <a:lnSpc>
                <a:spcPct val="85000"/>
              </a:lnSpc>
              <a:spcBef>
                <a:spcPct val="20000"/>
              </a:spcBef>
              <a:spcAft>
                <a:spcPct val="0"/>
              </a:spcAft>
              <a:buClr>
                <a:srgbClr val="FF6600"/>
              </a:buClr>
              <a:buFont typeface="Times New Roman" pitchFamily="1" charset="0"/>
              <a:buChar char="–"/>
              <a:defRPr sz="2000">
                <a:solidFill>
                  <a:schemeClr val="tx1"/>
                </a:solidFill>
                <a:latin typeface="+mn-lt"/>
                <a:ea typeface="ＭＳ Ｐゴシック" charset="-128"/>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ea typeface="ＭＳ Ｐゴシック" charset="-128"/>
              </a:defRPr>
            </a:lvl9pPr>
          </a:lstStyle>
          <a:p>
            <a:r>
              <a:rPr lang="en-US" dirty="0"/>
              <a:t>The matching of the results between the Monte Carlo Sampling on the RELAP5-3D code and the build surrogate confirm the good training set</a:t>
            </a:r>
          </a:p>
          <a:p>
            <a:endParaRPr lang="en-US" dirty="0"/>
          </a:p>
          <a:p>
            <a:r>
              <a:rPr lang="en-US" dirty="0"/>
              <a:t>New input distributions could be tested without re-running the original code but using the ROM</a:t>
            </a:r>
          </a:p>
        </p:txBody>
      </p:sp>
    </p:spTree>
    <p:extLst>
      <p:ext uri="{BB962C8B-B14F-4D97-AF65-F5344CB8AC3E}">
        <p14:creationId xmlns:p14="http://schemas.microsoft.com/office/powerpoint/2010/main" val="3858866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Multi-Unit Analysis: Plant Model</a:t>
            </a:r>
          </a:p>
        </p:txBody>
      </p:sp>
      <p:sp>
        <p:nvSpPr>
          <p:cNvPr id="3" name="Content Placeholder 2"/>
          <p:cNvSpPr>
            <a:spLocks noGrp="1"/>
          </p:cNvSpPr>
          <p:nvPr>
            <p:ph idx="1"/>
          </p:nvPr>
        </p:nvSpPr>
        <p:spPr>
          <a:xfrm>
            <a:off x="228600" y="1536700"/>
            <a:ext cx="4069123" cy="4864099"/>
          </a:xfrm>
        </p:spPr>
        <p:txBody>
          <a:bodyPr>
            <a:normAutofit fontScale="92500" lnSpcReduction="10000"/>
          </a:bodyPr>
          <a:lstStyle/>
          <a:p>
            <a:r>
              <a:rPr lang="en-US" dirty="0">
                <a:solidFill>
                  <a:schemeClr val="tx1"/>
                </a:solidFill>
              </a:rPr>
              <a:t>TH Modeling: 6 RELAP5-3D models</a:t>
            </a:r>
          </a:p>
          <a:p>
            <a:pPr lvl="1"/>
            <a:r>
              <a:rPr lang="en-US" dirty="0">
                <a:solidFill>
                  <a:schemeClr val="tx1"/>
                </a:solidFill>
              </a:rPr>
              <a:t>2 PWR at full power </a:t>
            </a:r>
          </a:p>
          <a:p>
            <a:pPr lvl="1"/>
            <a:r>
              <a:rPr lang="en-US" dirty="0">
                <a:solidFill>
                  <a:schemeClr val="tx1"/>
                </a:solidFill>
              </a:rPr>
              <a:t>1 PWR in mid-loop condition</a:t>
            </a:r>
          </a:p>
          <a:p>
            <a:pPr lvl="1"/>
            <a:r>
              <a:rPr lang="en-US" dirty="0">
                <a:solidFill>
                  <a:schemeClr val="tx1"/>
                </a:solidFill>
              </a:rPr>
              <a:t>3 SFPs</a:t>
            </a:r>
          </a:p>
          <a:p>
            <a:endParaRPr lang="en-US" dirty="0">
              <a:solidFill>
                <a:schemeClr val="tx1"/>
              </a:solidFill>
            </a:endParaRPr>
          </a:p>
          <a:p>
            <a:r>
              <a:rPr lang="en-US" dirty="0">
                <a:solidFill>
                  <a:schemeClr val="tx1"/>
                </a:solidFill>
              </a:rPr>
              <a:t>Top Event: clad temperature reaches 2200 F</a:t>
            </a:r>
          </a:p>
          <a:p>
            <a:pPr lvl="1"/>
            <a:r>
              <a:rPr lang="en-US" dirty="0">
                <a:solidFill>
                  <a:schemeClr val="tx1"/>
                </a:solidFill>
              </a:rPr>
              <a:t>No severe accident is modeled (i.e., level 1 PRA)</a:t>
            </a:r>
          </a:p>
          <a:p>
            <a:r>
              <a:rPr lang="en-US" dirty="0"/>
              <a:t>Large number of resources shared among units</a:t>
            </a:r>
          </a:p>
          <a:p>
            <a:pPr lvl="1"/>
            <a:r>
              <a:rPr lang="en-US" dirty="0"/>
              <a:t>AC systems among unit 1 and 2 </a:t>
            </a:r>
          </a:p>
          <a:p>
            <a:pPr lvl="1"/>
            <a:r>
              <a:rPr lang="en-US" dirty="0"/>
              <a:t>Aux. feed-water cross-tie among unit 1 and 3</a:t>
            </a:r>
          </a:p>
          <a:p>
            <a:pPr lvl="1"/>
            <a:r>
              <a:rPr lang="en-US" dirty="0"/>
              <a:t>CST cross-tie among unit 2 and 3</a:t>
            </a:r>
            <a:endParaRPr lang="en-US" dirty="0">
              <a:solidFill>
                <a:schemeClr val="tx1"/>
              </a:solidFill>
            </a:endParaRPr>
          </a:p>
          <a:p>
            <a:endParaRPr lang="en-US" dirty="0"/>
          </a:p>
        </p:txBody>
      </p:sp>
      <p:sp>
        <p:nvSpPr>
          <p:cNvPr id="4" name="Slide Number Placeholder 3"/>
          <p:cNvSpPr>
            <a:spLocks noGrp="1"/>
          </p:cNvSpPr>
          <p:nvPr>
            <p:ph type="sldNum" sz="quarter" idx="12"/>
          </p:nvPr>
        </p:nvSpPr>
        <p:spPr/>
        <p:txBody>
          <a:bodyPr/>
          <a:lstStyle/>
          <a:p>
            <a:fld id="{10B2E029-4336-45F2-AC94-72E8EA1791FE}" type="slidenum">
              <a:rPr lang="en-US" smtClean="0"/>
              <a:pPr/>
              <a:t>42</a:t>
            </a:fld>
            <a:endParaRPr lang="en-US"/>
          </a:p>
        </p:txBody>
      </p:sp>
      <p:pic>
        <p:nvPicPr>
          <p:cNvPr id="109" name="Picture 108"/>
          <p:cNvPicPr>
            <a:picLocks noChangeAspect="1"/>
          </p:cNvPicPr>
          <p:nvPr/>
        </p:nvPicPr>
        <p:blipFill>
          <a:blip r:embed="rId2"/>
          <a:stretch>
            <a:fillRect/>
          </a:stretch>
        </p:blipFill>
        <p:spPr>
          <a:xfrm>
            <a:off x="4341112" y="1852960"/>
            <a:ext cx="4802888" cy="3140872"/>
          </a:xfrm>
          <a:prstGeom prst="rect">
            <a:avLst/>
          </a:prstGeom>
        </p:spPr>
      </p:pic>
      <p:sp>
        <p:nvSpPr>
          <p:cNvPr id="5" name="Rectangle 4"/>
          <p:cNvSpPr/>
          <p:nvPr/>
        </p:nvSpPr>
        <p:spPr bwMode="auto">
          <a:xfrm>
            <a:off x="5289510" y="2777810"/>
            <a:ext cx="891501" cy="830348"/>
          </a:xfrm>
          <a:prstGeom prst="rect">
            <a:avLst/>
          </a:prstGeom>
          <a:noFill/>
          <a:ln w="38100">
            <a:solidFill>
              <a:srgbClr val="FF0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w="38100" cmpd="sng">
                <a:solidFill>
                  <a:schemeClr val="tx1"/>
                </a:solidFill>
              </a:ln>
              <a:solidFill>
                <a:schemeClr val="bg1"/>
              </a:solidFill>
              <a:effectLst/>
              <a:latin typeface="Arial" charset="0"/>
            </a:endParaRPr>
          </a:p>
        </p:txBody>
      </p:sp>
    </p:spTree>
    <p:extLst>
      <p:ext uri="{BB962C8B-B14F-4D97-AF65-F5344CB8AC3E}">
        <p14:creationId xmlns:p14="http://schemas.microsoft.com/office/powerpoint/2010/main" val="240551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11s6PVvvxg-1479365590312848400-725x453.png"/>
          <p:cNvPicPr>
            <a:picLocks noChangeAspect="1"/>
          </p:cNvPicPr>
          <p:nvPr/>
        </p:nvPicPr>
        <p:blipFill rotWithShape="1">
          <a:blip r:embed="rId2">
            <a:extLst>
              <a:ext uri="{28A0092B-C50C-407E-A947-70E740481C1C}">
                <a14:useLocalDpi xmlns:a14="http://schemas.microsoft.com/office/drawing/2010/main" val="0"/>
              </a:ext>
            </a:extLst>
          </a:blip>
          <a:srcRect l="6813" t="18636" r="8722"/>
          <a:stretch/>
        </p:blipFill>
        <p:spPr>
          <a:xfrm>
            <a:off x="5249333" y="1641674"/>
            <a:ext cx="3894667" cy="2344175"/>
          </a:xfrm>
          <a:prstGeom prst="rect">
            <a:avLst/>
          </a:prstGeom>
          <a:ln>
            <a:noFill/>
          </a:ln>
          <a:effectLst>
            <a:softEdge rad="112500"/>
          </a:effectLst>
        </p:spPr>
      </p:pic>
      <p:sp>
        <p:nvSpPr>
          <p:cNvPr id="5" name="Rectangle 4"/>
          <p:cNvSpPr/>
          <p:nvPr/>
        </p:nvSpPr>
        <p:spPr>
          <a:xfrm>
            <a:off x="169740" y="2791631"/>
            <a:ext cx="5566833" cy="3954463"/>
          </a:xfrm>
          <a:prstGeom prst="rect">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a:cs typeface="Arial"/>
            </a:endParaRPr>
          </a:p>
        </p:txBody>
      </p:sp>
      <p:sp>
        <p:nvSpPr>
          <p:cNvPr id="7" name="Rectangle 6"/>
          <p:cNvSpPr/>
          <p:nvPr/>
        </p:nvSpPr>
        <p:spPr>
          <a:xfrm>
            <a:off x="311554" y="4292083"/>
            <a:ext cx="1735667" cy="10900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Plant Logic Model</a:t>
            </a:r>
          </a:p>
        </p:txBody>
      </p:sp>
      <p:sp>
        <p:nvSpPr>
          <p:cNvPr id="8" name="Rectangle 7"/>
          <p:cNvSpPr/>
          <p:nvPr/>
        </p:nvSpPr>
        <p:spPr>
          <a:xfrm>
            <a:off x="2798638" y="3336674"/>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Unit 1</a:t>
            </a:r>
          </a:p>
        </p:txBody>
      </p:sp>
      <p:sp>
        <p:nvSpPr>
          <p:cNvPr id="9" name="Rectangle 8"/>
          <p:cNvSpPr/>
          <p:nvPr/>
        </p:nvSpPr>
        <p:spPr>
          <a:xfrm>
            <a:off x="2798638" y="4523595"/>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Unit 2</a:t>
            </a:r>
          </a:p>
        </p:txBody>
      </p:sp>
      <p:sp>
        <p:nvSpPr>
          <p:cNvPr id="10" name="Rectangle 9"/>
          <p:cNvSpPr/>
          <p:nvPr/>
        </p:nvSpPr>
        <p:spPr>
          <a:xfrm>
            <a:off x="2798638" y="5707342"/>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Unit 3</a:t>
            </a:r>
          </a:p>
        </p:txBody>
      </p:sp>
      <p:sp>
        <p:nvSpPr>
          <p:cNvPr id="11" name="Rectangle 10"/>
          <p:cNvSpPr/>
          <p:nvPr/>
        </p:nvSpPr>
        <p:spPr>
          <a:xfrm>
            <a:off x="4411538" y="313955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PWR1</a:t>
            </a:r>
          </a:p>
        </p:txBody>
      </p:sp>
      <p:sp>
        <p:nvSpPr>
          <p:cNvPr id="12" name="Rectangle 11"/>
          <p:cNvSpPr/>
          <p:nvPr/>
        </p:nvSpPr>
        <p:spPr>
          <a:xfrm>
            <a:off x="4411538" y="377985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SFP1</a:t>
            </a:r>
          </a:p>
        </p:txBody>
      </p:sp>
      <p:sp>
        <p:nvSpPr>
          <p:cNvPr id="13" name="Rectangle 12"/>
          <p:cNvSpPr/>
          <p:nvPr/>
        </p:nvSpPr>
        <p:spPr>
          <a:xfrm>
            <a:off x="4411538" y="4326480"/>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PWR2</a:t>
            </a:r>
          </a:p>
        </p:txBody>
      </p:sp>
      <p:sp>
        <p:nvSpPr>
          <p:cNvPr id="14" name="Rectangle 13"/>
          <p:cNvSpPr/>
          <p:nvPr/>
        </p:nvSpPr>
        <p:spPr>
          <a:xfrm>
            <a:off x="4411538" y="4966772"/>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SFP2</a:t>
            </a:r>
          </a:p>
        </p:txBody>
      </p:sp>
      <p:sp>
        <p:nvSpPr>
          <p:cNvPr id="15" name="Rectangle 14"/>
          <p:cNvSpPr/>
          <p:nvPr/>
        </p:nvSpPr>
        <p:spPr>
          <a:xfrm>
            <a:off x="4411538" y="551340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PWR3</a:t>
            </a:r>
          </a:p>
        </p:txBody>
      </p:sp>
      <p:sp>
        <p:nvSpPr>
          <p:cNvPr id="16" name="Rectangle 15"/>
          <p:cNvSpPr/>
          <p:nvPr/>
        </p:nvSpPr>
        <p:spPr>
          <a:xfrm>
            <a:off x="4411538" y="615051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SFP3</a:t>
            </a:r>
          </a:p>
        </p:txBody>
      </p:sp>
      <p:cxnSp>
        <p:nvCxnSpPr>
          <p:cNvPr id="17" name="Straight Arrow Connector 16"/>
          <p:cNvCxnSpPr>
            <a:stCxn id="7" idx="3"/>
            <a:endCxn id="8" idx="1"/>
          </p:cNvCxnSpPr>
          <p:nvPr/>
        </p:nvCxnSpPr>
        <p:spPr>
          <a:xfrm flipV="1">
            <a:off x="2047221" y="3656820"/>
            <a:ext cx="751417" cy="118030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3"/>
            <a:endCxn id="9" idx="1"/>
          </p:cNvCxnSpPr>
          <p:nvPr/>
        </p:nvCxnSpPr>
        <p:spPr>
          <a:xfrm>
            <a:off x="2047221" y="4837125"/>
            <a:ext cx="751417" cy="661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3"/>
            <a:endCxn id="10" idx="1"/>
          </p:cNvCxnSpPr>
          <p:nvPr/>
        </p:nvCxnSpPr>
        <p:spPr>
          <a:xfrm>
            <a:off x="2047221" y="4837125"/>
            <a:ext cx="751417" cy="1190363"/>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11" idx="1"/>
          </p:cNvCxnSpPr>
          <p:nvPr/>
        </p:nvCxnSpPr>
        <p:spPr>
          <a:xfrm flipV="1">
            <a:off x="3905656" y="3336674"/>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2" idx="1"/>
          </p:cNvCxnSpPr>
          <p:nvPr/>
        </p:nvCxnSpPr>
        <p:spPr>
          <a:xfrm>
            <a:off x="3905656" y="3656820"/>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3"/>
            <a:endCxn id="13" idx="1"/>
          </p:cNvCxnSpPr>
          <p:nvPr/>
        </p:nvCxnSpPr>
        <p:spPr>
          <a:xfrm flipV="1">
            <a:off x="3905656" y="4523595"/>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3"/>
            <a:endCxn id="14" idx="1"/>
          </p:cNvCxnSpPr>
          <p:nvPr/>
        </p:nvCxnSpPr>
        <p:spPr>
          <a:xfrm>
            <a:off x="3905656" y="4843741"/>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5" idx="1"/>
          </p:cNvCxnSpPr>
          <p:nvPr/>
        </p:nvCxnSpPr>
        <p:spPr>
          <a:xfrm flipV="1">
            <a:off x="3905656" y="5710516"/>
            <a:ext cx="505882" cy="31697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6" idx="1"/>
          </p:cNvCxnSpPr>
          <p:nvPr/>
        </p:nvCxnSpPr>
        <p:spPr>
          <a:xfrm>
            <a:off x="3905656" y="6027488"/>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69740" y="2791631"/>
            <a:ext cx="5566833" cy="369332"/>
          </a:xfrm>
          <a:prstGeom prst="rect">
            <a:avLst/>
          </a:prstGeom>
          <a:noFill/>
        </p:spPr>
        <p:txBody>
          <a:bodyPr wrap="square" rtlCol="0">
            <a:spAutoFit/>
          </a:bodyPr>
          <a:lstStyle/>
          <a:p>
            <a:pPr algn="ctr"/>
            <a:r>
              <a:rPr lang="en-US" dirty="0">
                <a:solidFill>
                  <a:schemeClr val="accent6">
                    <a:lumMod val="50000"/>
                  </a:schemeClr>
                </a:solidFill>
                <a:latin typeface="Arial"/>
                <a:cs typeface="Arial"/>
              </a:rPr>
              <a:t>RAVEN ensemble model</a:t>
            </a:r>
          </a:p>
        </p:txBody>
      </p:sp>
      <p:sp>
        <p:nvSpPr>
          <p:cNvPr id="34" name="Content Placeholder 2"/>
          <p:cNvSpPr>
            <a:spLocks noGrp="1"/>
          </p:cNvSpPr>
          <p:nvPr>
            <p:ph idx="1"/>
          </p:nvPr>
        </p:nvSpPr>
        <p:spPr>
          <a:xfrm>
            <a:off x="455614" y="1932141"/>
            <a:ext cx="5280960" cy="755579"/>
          </a:xfrm>
        </p:spPr>
        <p:txBody>
          <a:bodyPr>
            <a:noAutofit/>
          </a:bodyPr>
          <a:lstStyle/>
          <a:p>
            <a:r>
              <a:rPr lang="en-US" sz="2400" dirty="0"/>
              <a:t>Dynamic PRA for a Station Black Out Multi-Unit scenario</a:t>
            </a:r>
          </a:p>
          <a:p>
            <a:pPr lvl="1"/>
            <a:endParaRPr lang="en-US" sz="2400" dirty="0"/>
          </a:p>
          <a:p>
            <a:pPr lvl="2"/>
            <a:endParaRPr lang="en-US" dirty="0"/>
          </a:p>
        </p:txBody>
      </p:sp>
      <p:sp>
        <p:nvSpPr>
          <p:cNvPr id="3" name="Title 2"/>
          <p:cNvSpPr>
            <a:spLocks noGrp="1"/>
          </p:cNvSpPr>
          <p:nvPr>
            <p:ph type="title"/>
          </p:nvPr>
        </p:nvSpPr>
        <p:spPr/>
        <p:txBody>
          <a:bodyPr>
            <a:normAutofit fontScale="90000"/>
          </a:bodyPr>
          <a:lstStyle/>
          <a:p>
            <a:r>
              <a:rPr lang="en-US" b="0" dirty="0">
                <a:cs typeface="Arial"/>
              </a:rPr>
              <a:t>Ensemble model for Multi-Unit Power Plant:</a:t>
            </a:r>
            <a:br>
              <a:rPr lang="en-US" b="0" dirty="0">
                <a:cs typeface="Arial"/>
              </a:rPr>
            </a:br>
            <a:r>
              <a:rPr lang="en-US" b="0" dirty="0">
                <a:cs typeface="Arial"/>
              </a:rPr>
              <a:t>1</a:t>
            </a:r>
            <a:r>
              <a:rPr lang="en-US" b="0" baseline="30000" dirty="0">
                <a:cs typeface="Arial"/>
              </a:rPr>
              <a:t>st</a:t>
            </a:r>
            <a:r>
              <a:rPr lang="en-US" b="0" dirty="0">
                <a:cs typeface="Arial"/>
              </a:rPr>
              <a:t> Configuration</a:t>
            </a:r>
            <a:endParaRPr lang="en-US" b="0" dirty="0"/>
          </a:p>
        </p:txBody>
      </p:sp>
      <p:sp>
        <p:nvSpPr>
          <p:cNvPr id="27" name="TextBox 26"/>
          <p:cNvSpPr txBox="1"/>
          <p:nvPr/>
        </p:nvSpPr>
        <p:spPr>
          <a:xfrm>
            <a:off x="7485736" y="6186767"/>
            <a:ext cx="1658264" cy="646331"/>
          </a:xfrm>
          <a:prstGeom prst="rect">
            <a:avLst/>
          </a:prstGeom>
          <a:noFill/>
        </p:spPr>
        <p:txBody>
          <a:bodyPr wrap="none" rtlCol="0">
            <a:spAutoFit/>
          </a:bodyPr>
          <a:lstStyle/>
          <a:p>
            <a:r>
              <a:rPr lang="en-US" i="1" dirty="0">
                <a:solidFill>
                  <a:srgbClr val="FF0000"/>
                </a:solidFill>
              </a:rPr>
              <a:t>Credits:</a:t>
            </a:r>
          </a:p>
          <a:p>
            <a:r>
              <a:rPr lang="en-US" i="1" dirty="0">
                <a:solidFill>
                  <a:srgbClr val="FF0000"/>
                </a:solidFill>
              </a:rPr>
              <a:t>Diego </a:t>
            </a:r>
            <a:r>
              <a:rPr lang="en-US" i="1" dirty="0" err="1">
                <a:solidFill>
                  <a:srgbClr val="FF0000"/>
                </a:solidFill>
              </a:rPr>
              <a:t>Mandelli</a:t>
            </a:r>
            <a:endParaRPr lang="en-US" i="1" dirty="0">
              <a:solidFill>
                <a:srgbClr val="FF0000"/>
              </a:solidFill>
            </a:endParaRPr>
          </a:p>
        </p:txBody>
      </p:sp>
    </p:spTree>
    <p:extLst>
      <p:ext uri="{BB962C8B-B14F-4D97-AF65-F5344CB8AC3E}">
        <p14:creationId xmlns:p14="http://schemas.microsoft.com/office/powerpoint/2010/main" val="341194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711s6PVvvxg-1479365590312848400-725x453.png"/>
          <p:cNvPicPr>
            <a:picLocks noChangeAspect="1"/>
          </p:cNvPicPr>
          <p:nvPr/>
        </p:nvPicPr>
        <p:blipFill rotWithShape="1">
          <a:blip r:embed="rId2">
            <a:extLst>
              <a:ext uri="{28A0092B-C50C-407E-A947-70E740481C1C}">
                <a14:useLocalDpi xmlns:a14="http://schemas.microsoft.com/office/drawing/2010/main" val="0"/>
              </a:ext>
            </a:extLst>
          </a:blip>
          <a:srcRect l="6813" t="18636" r="8722"/>
          <a:stretch/>
        </p:blipFill>
        <p:spPr>
          <a:xfrm>
            <a:off x="5220065" y="1932141"/>
            <a:ext cx="3894667" cy="2344175"/>
          </a:xfrm>
          <a:prstGeom prst="rect">
            <a:avLst/>
          </a:prstGeom>
          <a:ln>
            <a:noFill/>
          </a:ln>
          <a:effectLst>
            <a:softEdge rad="112500"/>
          </a:effectLst>
        </p:spPr>
      </p:pic>
      <p:grpSp>
        <p:nvGrpSpPr>
          <p:cNvPr id="3" name="Group 2"/>
          <p:cNvGrpSpPr/>
          <p:nvPr/>
        </p:nvGrpSpPr>
        <p:grpSpPr>
          <a:xfrm>
            <a:off x="169740" y="4452211"/>
            <a:ext cx="3196263" cy="1779322"/>
            <a:chOff x="169740" y="2791631"/>
            <a:chExt cx="5566833" cy="3954463"/>
          </a:xfrm>
        </p:grpSpPr>
        <p:sp>
          <p:nvSpPr>
            <p:cNvPr id="5" name="Rectangle 4"/>
            <p:cNvSpPr/>
            <p:nvPr/>
          </p:nvSpPr>
          <p:spPr>
            <a:xfrm>
              <a:off x="169740" y="2791631"/>
              <a:ext cx="5566833" cy="3954463"/>
            </a:xfrm>
            <a:prstGeom prst="rect">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Arial"/>
                <a:cs typeface="Arial"/>
              </a:endParaRPr>
            </a:p>
          </p:txBody>
        </p:sp>
        <p:sp>
          <p:nvSpPr>
            <p:cNvPr id="7" name="Rectangle 6"/>
            <p:cNvSpPr/>
            <p:nvPr/>
          </p:nvSpPr>
          <p:spPr>
            <a:xfrm>
              <a:off x="311554" y="4292083"/>
              <a:ext cx="1735667" cy="10900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Plant Logic Model</a:t>
              </a:r>
            </a:p>
          </p:txBody>
        </p:sp>
        <p:sp>
          <p:nvSpPr>
            <p:cNvPr id="8" name="Rectangle 7"/>
            <p:cNvSpPr/>
            <p:nvPr/>
          </p:nvSpPr>
          <p:spPr>
            <a:xfrm>
              <a:off x="2798638" y="3336674"/>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1</a:t>
              </a:r>
            </a:p>
          </p:txBody>
        </p:sp>
        <p:sp>
          <p:nvSpPr>
            <p:cNvPr id="9" name="Rectangle 8"/>
            <p:cNvSpPr/>
            <p:nvPr/>
          </p:nvSpPr>
          <p:spPr>
            <a:xfrm>
              <a:off x="2798638" y="4523595"/>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2</a:t>
              </a:r>
            </a:p>
          </p:txBody>
        </p:sp>
        <p:sp>
          <p:nvSpPr>
            <p:cNvPr id="10" name="Rectangle 9"/>
            <p:cNvSpPr/>
            <p:nvPr/>
          </p:nvSpPr>
          <p:spPr>
            <a:xfrm>
              <a:off x="2798638" y="5707342"/>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3</a:t>
              </a:r>
            </a:p>
          </p:txBody>
        </p:sp>
        <p:sp>
          <p:nvSpPr>
            <p:cNvPr id="11" name="Rectangle 10"/>
            <p:cNvSpPr/>
            <p:nvPr/>
          </p:nvSpPr>
          <p:spPr>
            <a:xfrm>
              <a:off x="4411538" y="313955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PWR1</a:t>
              </a:r>
            </a:p>
          </p:txBody>
        </p:sp>
        <p:sp>
          <p:nvSpPr>
            <p:cNvPr id="12" name="Rectangle 11"/>
            <p:cNvSpPr/>
            <p:nvPr/>
          </p:nvSpPr>
          <p:spPr>
            <a:xfrm>
              <a:off x="4411538" y="377985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SFP1</a:t>
              </a:r>
            </a:p>
          </p:txBody>
        </p:sp>
        <p:sp>
          <p:nvSpPr>
            <p:cNvPr id="13" name="Rectangle 12"/>
            <p:cNvSpPr/>
            <p:nvPr/>
          </p:nvSpPr>
          <p:spPr>
            <a:xfrm>
              <a:off x="4411538" y="4326480"/>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PWR2</a:t>
              </a:r>
            </a:p>
          </p:txBody>
        </p:sp>
        <p:sp>
          <p:nvSpPr>
            <p:cNvPr id="14" name="Rectangle 13"/>
            <p:cNvSpPr/>
            <p:nvPr/>
          </p:nvSpPr>
          <p:spPr>
            <a:xfrm>
              <a:off x="4411538" y="4966772"/>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SFP2</a:t>
              </a:r>
            </a:p>
          </p:txBody>
        </p:sp>
        <p:sp>
          <p:nvSpPr>
            <p:cNvPr id="15" name="Rectangle 14"/>
            <p:cNvSpPr/>
            <p:nvPr/>
          </p:nvSpPr>
          <p:spPr>
            <a:xfrm>
              <a:off x="4411538" y="551340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PWR3</a:t>
              </a:r>
            </a:p>
          </p:txBody>
        </p:sp>
        <p:sp>
          <p:nvSpPr>
            <p:cNvPr id="16" name="Rectangle 15"/>
            <p:cNvSpPr/>
            <p:nvPr/>
          </p:nvSpPr>
          <p:spPr>
            <a:xfrm>
              <a:off x="4411538" y="615051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SFP3</a:t>
              </a:r>
            </a:p>
          </p:txBody>
        </p:sp>
        <p:cxnSp>
          <p:nvCxnSpPr>
            <p:cNvPr id="17" name="Straight Arrow Connector 16"/>
            <p:cNvCxnSpPr>
              <a:stCxn id="7" idx="3"/>
              <a:endCxn id="8" idx="1"/>
            </p:cNvCxnSpPr>
            <p:nvPr/>
          </p:nvCxnSpPr>
          <p:spPr>
            <a:xfrm flipV="1">
              <a:off x="2047221" y="3656820"/>
              <a:ext cx="751417" cy="118030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3"/>
              <a:endCxn id="9" idx="1"/>
            </p:cNvCxnSpPr>
            <p:nvPr/>
          </p:nvCxnSpPr>
          <p:spPr>
            <a:xfrm>
              <a:off x="2047221" y="4837125"/>
              <a:ext cx="751417" cy="661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3"/>
              <a:endCxn id="10" idx="1"/>
            </p:cNvCxnSpPr>
            <p:nvPr/>
          </p:nvCxnSpPr>
          <p:spPr>
            <a:xfrm>
              <a:off x="2047221" y="4837125"/>
              <a:ext cx="751417" cy="1190363"/>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11" idx="1"/>
            </p:cNvCxnSpPr>
            <p:nvPr/>
          </p:nvCxnSpPr>
          <p:spPr>
            <a:xfrm flipV="1">
              <a:off x="3905656" y="3336674"/>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2" idx="1"/>
            </p:cNvCxnSpPr>
            <p:nvPr/>
          </p:nvCxnSpPr>
          <p:spPr>
            <a:xfrm>
              <a:off x="3905656" y="3656820"/>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3"/>
              <a:endCxn id="13" idx="1"/>
            </p:cNvCxnSpPr>
            <p:nvPr/>
          </p:nvCxnSpPr>
          <p:spPr>
            <a:xfrm flipV="1">
              <a:off x="3905656" y="4523595"/>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3"/>
              <a:endCxn id="14" idx="1"/>
            </p:cNvCxnSpPr>
            <p:nvPr/>
          </p:nvCxnSpPr>
          <p:spPr>
            <a:xfrm>
              <a:off x="3905656" y="4843741"/>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5" idx="1"/>
            </p:cNvCxnSpPr>
            <p:nvPr/>
          </p:nvCxnSpPr>
          <p:spPr>
            <a:xfrm flipV="1">
              <a:off x="3905656" y="5710516"/>
              <a:ext cx="505882" cy="31697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6" idx="1"/>
            </p:cNvCxnSpPr>
            <p:nvPr/>
          </p:nvCxnSpPr>
          <p:spPr>
            <a:xfrm>
              <a:off x="3905656" y="6027488"/>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69740" y="2791631"/>
              <a:ext cx="5566833" cy="615618"/>
            </a:xfrm>
            <a:prstGeom prst="rect">
              <a:avLst/>
            </a:prstGeom>
            <a:noFill/>
          </p:spPr>
          <p:txBody>
            <a:bodyPr wrap="square" rtlCol="0">
              <a:spAutoFit/>
            </a:bodyPr>
            <a:lstStyle/>
            <a:p>
              <a:pPr algn="ctr"/>
              <a:r>
                <a:rPr lang="en-US" sz="1200" dirty="0">
                  <a:solidFill>
                    <a:schemeClr val="accent6">
                      <a:lumMod val="50000"/>
                    </a:schemeClr>
                  </a:solidFill>
                  <a:latin typeface="Arial"/>
                  <a:cs typeface="Arial"/>
                </a:rPr>
                <a:t>RAVEN ensemble model</a:t>
              </a:r>
            </a:p>
          </p:txBody>
        </p:sp>
      </p:grpSp>
      <p:sp>
        <p:nvSpPr>
          <p:cNvPr id="34" name="Content Placeholder 2"/>
          <p:cNvSpPr>
            <a:spLocks noGrp="1"/>
          </p:cNvSpPr>
          <p:nvPr>
            <p:ph idx="1"/>
          </p:nvPr>
        </p:nvSpPr>
        <p:spPr>
          <a:xfrm>
            <a:off x="228600" y="1932141"/>
            <a:ext cx="5280960" cy="1088461"/>
          </a:xfrm>
        </p:spPr>
        <p:txBody>
          <a:bodyPr>
            <a:noAutofit/>
          </a:bodyPr>
          <a:lstStyle/>
          <a:p>
            <a:r>
              <a:rPr lang="en-US" sz="2400" dirty="0"/>
              <a:t>Exploiting the restart capability of the driven code, the </a:t>
            </a:r>
            <a:r>
              <a:rPr lang="en-US" sz="2400" i="1" dirty="0" err="1"/>
              <a:t>EnsembleModel</a:t>
            </a:r>
            <a:r>
              <a:rPr lang="en-US" sz="2400" i="1" dirty="0"/>
              <a:t> </a:t>
            </a:r>
            <a:r>
              <a:rPr lang="en-US" sz="2400" dirty="0"/>
              <a:t>can be constructed through a chain of basic units that can be repeated, for example, over time</a:t>
            </a:r>
          </a:p>
          <a:p>
            <a:pPr lvl="1"/>
            <a:endParaRPr lang="en-US" sz="2400" dirty="0"/>
          </a:p>
          <a:p>
            <a:pPr lvl="2"/>
            <a:endParaRPr lang="en-US" dirty="0"/>
          </a:p>
        </p:txBody>
      </p:sp>
      <p:sp>
        <p:nvSpPr>
          <p:cNvPr id="28" name="Rectangle 27"/>
          <p:cNvSpPr/>
          <p:nvPr/>
        </p:nvSpPr>
        <p:spPr>
          <a:xfrm>
            <a:off x="3644017" y="4997885"/>
            <a:ext cx="745350" cy="6844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Human Actions</a:t>
            </a:r>
          </a:p>
        </p:txBody>
      </p:sp>
      <p:cxnSp>
        <p:nvCxnSpPr>
          <p:cNvPr id="29" name="Straight Arrow Connector 28"/>
          <p:cNvCxnSpPr>
            <a:stCxn id="5" idx="3"/>
            <a:endCxn id="28" idx="1"/>
          </p:cNvCxnSpPr>
          <p:nvPr/>
        </p:nvCxnSpPr>
        <p:spPr>
          <a:xfrm flipV="1">
            <a:off x="3366003" y="5340127"/>
            <a:ext cx="278014" cy="174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402924" y="5335033"/>
            <a:ext cx="278014" cy="567"/>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680938" y="4445372"/>
            <a:ext cx="3196263" cy="1779322"/>
            <a:chOff x="169740" y="2791631"/>
            <a:chExt cx="5566833" cy="3954463"/>
          </a:xfrm>
        </p:grpSpPr>
        <p:sp>
          <p:nvSpPr>
            <p:cNvPr id="36" name="Rectangle 35"/>
            <p:cNvSpPr/>
            <p:nvPr/>
          </p:nvSpPr>
          <p:spPr>
            <a:xfrm>
              <a:off x="169740" y="2791631"/>
              <a:ext cx="5566833" cy="3954463"/>
            </a:xfrm>
            <a:prstGeom prst="rect">
              <a:avLst/>
            </a:prstGeom>
            <a:solidFill>
              <a:schemeClr val="accent6">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Arial"/>
                <a:cs typeface="Arial"/>
              </a:endParaRPr>
            </a:p>
          </p:txBody>
        </p:sp>
        <p:sp>
          <p:nvSpPr>
            <p:cNvPr id="37" name="Rectangle 36"/>
            <p:cNvSpPr/>
            <p:nvPr/>
          </p:nvSpPr>
          <p:spPr>
            <a:xfrm>
              <a:off x="311554" y="4292083"/>
              <a:ext cx="1735667" cy="1090084"/>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Plant Logic Model</a:t>
              </a:r>
            </a:p>
          </p:txBody>
        </p:sp>
        <p:sp>
          <p:nvSpPr>
            <p:cNvPr id="38" name="Rectangle 37"/>
            <p:cNvSpPr/>
            <p:nvPr/>
          </p:nvSpPr>
          <p:spPr>
            <a:xfrm>
              <a:off x="2798638" y="3336674"/>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1</a:t>
              </a:r>
            </a:p>
          </p:txBody>
        </p:sp>
        <p:sp>
          <p:nvSpPr>
            <p:cNvPr id="39" name="Rectangle 38"/>
            <p:cNvSpPr/>
            <p:nvPr/>
          </p:nvSpPr>
          <p:spPr>
            <a:xfrm>
              <a:off x="2798638" y="4523595"/>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2</a:t>
              </a:r>
            </a:p>
          </p:txBody>
        </p:sp>
        <p:sp>
          <p:nvSpPr>
            <p:cNvPr id="40" name="Rectangle 39"/>
            <p:cNvSpPr/>
            <p:nvPr/>
          </p:nvSpPr>
          <p:spPr>
            <a:xfrm>
              <a:off x="2798638" y="5707342"/>
              <a:ext cx="1107018" cy="640292"/>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Unit 3</a:t>
              </a:r>
            </a:p>
          </p:txBody>
        </p:sp>
        <p:sp>
          <p:nvSpPr>
            <p:cNvPr id="41" name="Rectangle 40"/>
            <p:cNvSpPr/>
            <p:nvPr/>
          </p:nvSpPr>
          <p:spPr>
            <a:xfrm>
              <a:off x="4411538" y="313955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PWR1</a:t>
              </a:r>
            </a:p>
          </p:txBody>
        </p:sp>
        <p:sp>
          <p:nvSpPr>
            <p:cNvPr id="42" name="Rectangle 41"/>
            <p:cNvSpPr/>
            <p:nvPr/>
          </p:nvSpPr>
          <p:spPr>
            <a:xfrm>
              <a:off x="4411538" y="377985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SFP1</a:t>
              </a:r>
            </a:p>
          </p:txBody>
        </p:sp>
        <p:sp>
          <p:nvSpPr>
            <p:cNvPr id="43" name="Rectangle 42"/>
            <p:cNvSpPr/>
            <p:nvPr/>
          </p:nvSpPr>
          <p:spPr>
            <a:xfrm>
              <a:off x="4411538" y="4326480"/>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PWR2</a:t>
              </a:r>
            </a:p>
          </p:txBody>
        </p:sp>
        <p:sp>
          <p:nvSpPr>
            <p:cNvPr id="44" name="Rectangle 43"/>
            <p:cNvSpPr/>
            <p:nvPr/>
          </p:nvSpPr>
          <p:spPr>
            <a:xfrm>
              <a:off x="4411538" y="4966772"/>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SFP2</a:t>
              </a:r>
            </a:p>
          </p:txBody>
        </p:sp>
        <p:sp>
          <p:nvSpPr>
            <p:cNvPr id="45" name="Rectangle 44"/>
            <p:cNvSpPr/>
            <p:nvPr/>
          </p:nvSpPr>
          <p:spPr>
            <a:xfrm>
              <a:off x="4411538" y="5513401"/>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PWR3</a:t>
              </a:r>
            </a:p>
          </p:txBody>
        </p:sp>
        <p:sp>
          <p:nvSpPr>
            <p:cNvPr id="46" name="Rectangle 45"/>
            <p:cNvSpPr/>
            <p:nvPr/>
          </p:nvSpPr>
          <p:spPr>
            <a:xfrm>
              <a:off x="4411538" y="6150519"/>
              <a:ext cx="1087500" cy="394229"/>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Arial"/>
                  <a:cs typeface="Arial"/>
                </a:rPr>
                <a:t>SFP3</a:t>
              </a:r>
            </a:p>
          </p:txBody>
        </p:sp>
        <p:cxnSp>
          <p:nvCxnSpPr>
            <p:cNvPr id="47" name="Straight Arrow Connector 46"/>
            <p:cNvCxnSpPr>
              <a:stCxn id="37" idx="3"/>
              <a:endCxn id="38" idx="1"/>
            </p:cNvCxnSpPr>
            <p:nvPr/>
          </p:nvCxnSpPr>
          <p:spPr>
            <a:xfrm flipV="1">
              <a:off x="2047221" y="3656820"/>
              <a:ext cx="751417" cy="1180305"/>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7" idx="3"/>
              <a:endCxn id="39" idx="1"/>
            </p:cNvCxnSpPr>
            <p:nvPr/>
          </p:nvCxnSpPr>
          <p:spPr>
            <a:xfrm>
              <a:off x="2047221" y="4837125"/>
              <a:ext cx="751417" cy="661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7" idx="3"/>
              <a:endCxn id="40" idx="1"/>
            </p:cNvCxnSpPr>
            <p:nvPr/>
          </p:nvCxnSpPr>
          <p:spPr>
            <a:xfrm>
              <a:off x="2047221" y="4837125"/>
              <a:ext cx="751417" cy="1190363"/>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8" idx="3"/>
              <a:endCxn id="41" idx="1"/>
            </p:cNvCxnSpPr>
            <p:nvPr/>
          </p:nvCxnSpPr>
          <p:spPr>
            <a:xfrm flipV="1">
              <a:off x="3905656" y="3336674"/>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8" idx="3"/>
              <a:endCxn id="42" idx="1"/>
            </p:cNvCxnSpPr>
            <p:nvPr/>
          </p:nvCxnSpPr>
          <p:spPr>
            <a:xfrm>
              <a:off x="3905656" y="3656820"/>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9" idx="3"/>
              <a:endCxn id="43" idx="1"/>
            </p:cNvCxnSpPr>
            <p:nvPr/>
          </p:nvCxnSpPr>
          <p:spPr>
            <a:xfrm flipV="1">
              <a:off x="3905656" y="4523595"/>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9" idx="3"/>
              <a:endCxn id="44" idx="1"/>
            </p:cNvCxnSpPr>
            <p:nvPr/>
          </p:nvCxnSpPr>
          <p:spPr>
            <a:xfrm>
              <a:off x="3905656" y="4843741"/>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0" idx="3"/>
              <a:endCxn id="45" idx="1"/>
            </p:cNvCxnSpPr>
            <p:nvPr/>
          </p:nvCxnSpPr>
          <p:spPr>
            <a:xfrm flipV="1">
              <a:off x="3905656" y="5710516"/>
              <a:ext cx="505882" cy="31697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0" idx="3"/>
              <a:endCxn id="46" idx="1"/>
            </p:cNvCxnSpPr>
            <p:nvPr/>
          </p:nvCxnSpPr>
          <p:spPr>
            <a:xfrm>
              <a:off x="3905656" y="6027488"/>
              <a:ext cx="505882" cy="320146"/>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69740" y="2791631"/>
              <a:ext cx="5566833" cy="615618"/>
            </a:xfrm>
            <a:prstGeom prst="rect">
              <a:avLst/>
            </a:prstGeom>
            <a:noFill/>
          </p:spPr>
          <p:txBody>
            <a:bodyPr wrap="square" rtlCol="0">
              <a:spAutoFit/>
            </a:bodyPr>
            <a:lstStyle/>
            <a:p>
              <a:pPr algn="ctr"/>
              <a:r>
                <a:rPr lang="en-US" sz="1200" dirty="0">
                  <a:solidFill>
                    <a:schemeClr val="accent6">
                      <a:lumMod val="50000"/>
                    </a:schemeClr>
                  </a:solidFill>
                  <a:latin typeface="Arial"/>
                  <a:cs typeface="Arial"/>
                </a:rPr>
                <a:t>RAVEN ensemble model</a:t>
              </a:r>
            </a:p>
          </p:txBody>
        </p:sp>
      </p:grpSp>
      <p:cxnSp>
        <p:nvCxnSpPr>
          <p:cNvPr id="57" name="Straight Arrow Connector 56"/>
          <p:cNvCxnSpPr/>
          <p:nvPr/>
        </p:nvCxnSpPr>
        <p:spPr>
          <a:xfrm>
            <a:off x="7883111" y="5345008"/>
            <a:ext cx="278014" cy="0"/>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966440" y="4875415"/>
            <a:ext cx="1148291" cy="307777"/>
          </a:xfrm>
          <a:prstGeom prst="rect">
            <a:avLst/>
          </a:prstGeom>
          <a:noFill/>
        </p:spPr>
        <p:txBody>
          <a:bodyPr wrap="square" rtlCol="0">
            <a:spAutoFit/>
          </a:bodyPr>
          <a:lstStyle/>
          <a:p>
            <a:pPr algn="ctr"/>
            <a:r>
              <a:rPr lang="en-US" sz="1400" dirty="0">
                <a:latin typeface="Arial"/>
                <a:cs typeface="Arial"/>
              </a:rPr>
              <a:t>over time</a:t>
            </a:r>
          </a:p>
        </p:txBody>
      </p:sp>
      <p:cxnSp>
        <p:nvCxnSpPr>
          <p:cNvPr id="64" name="Straight Connector 63"/>
          <p:cNvCxnSpPr/>
          <p:nvPr/>
        </p:nvCxnSpPr>
        <p:spPr bwMode="auto">
          <a:xfrm>
            <a:off x="8284425" y="5340127"/>
            <a:ext cx="420333"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8836718" y="5335600"/>
            <a:ext cx="278014" cy="0"/>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427368" y="3875847"/>
            <a:ext cx="1148291" cy="307777"/>
          </a:xfrm>
          <a:prstGeom prst="rect">
            <a:avLst/>
          </a:prstGeom>
          <a:noFill/>
        </p:spPr>
        <p:txBody>
          <a:bodyPr wrap="square" rtlCol="0">
            <a:spAutoFit/>
          </a:bodyPr>
          <a:lstStyle/>
          <a:p>
            <a:pPr algn="ctr"/>
            <a:r>
              <a:rPr lang="en-US" sz="1400" dirty="0">
                <a:latin typeface="Arial"/>
                <a:cs typeface="Arial"/>
              </a:rPr>
              <a:t>10 minutes</a:t>
            </a:r>
          </a:p>
        </p:txBody>
      </p:sp>
      <p:sp>
        <p:nvSpPr>
          <p:cNvPr id="27" name="Title 26"/>
          <p:cNvSpPr>
            <a:spLocks noGrp="1"/>
          </p:cNvSpPr>
          <p:nvPr>
            <p:ph type="title"/>
          </p:nvPr>
        </p:nvSpPr>
        <p:spPr/>
        <p:txBody>
          <a:bodyPr>
            <a:normAutofit fontScale="90000"/>
          </a:bodyPr>
          <a:lstStyle/>
          <a:p>
            <a:r>
              <a:rPr lang="en-US" b="0" dirty="0">
                <a:cs typeface="Arial"/>
              </a:rPr>
              <a:t>Ensemble model for Multi-Unit Power Plant:</a:t>
            </a:r>
            <a:br>
              <a:rPr lang="en-US" b="0" dirty="0">
                <a:cs typeface="Arial"/>
              </a:rPr>
            </a:br>
            <a:r>
              <a:rPr lang="en-US" b="0" dirty="0">
                <a:cs typeface="Arial"/>
              </a:rPr>
              <a:t>2</a:t>
            </a:r>
            <a:r>
              <a:rPr lang="en-US" b="0" baseline="30000" dirty="0">
                <a:cs typeface="Arial"/>
              </a:rPr>
              <a:t>nd</a:t>
            </a:r>
            <a:r>
              <a:rPr lang="en-US" b="0" dirty="0">
                <a:cs typeface="Arial"/>
              </a:rPr>
              <a:t> Configuration</a:t>
            </a:r>
            <a:endParaRPr lang="en-US" b="0" dirty="0"/>
          </a:p>
        </p:txBody>
      </p:sp>
      <p:sp>
        <p:nvSpPr>
          <p:cNvPr id="59"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44</a:t>
            </a:fld>
            <a:endParaRPr lang="en-US" dirty="0"/>
          </a:p>
        </p:txBody>
      </p:sp>
    </p:spTree>
    <p:extLst>
      <p:ext uri="{BB962C8B-B14F-4D97-AF65-F5344CB8AC3E}">
        <p14:creationId xmlns:p14="http://schemas.microsoft.com/office/powerpoint/2010/main" val="272937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ure_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056524"/>
            <a:ext cx="4399395" cy="3299546"/>
          </a:xfrm>
          <a:prstGeom prst="rect">
            <a:avLst/>
          </a:prstGeom>
        </p:spPr>
      </p:pic>
      <p:pic>
        <p:nvPicPr>
          <p:cNvPr id="9" name="Picture 8" descr="figure_1-1(1).png"/>
          <p:cNvPicPr>
            <a:picLocks noChangeAspect="1"/>
          </p:cNvPicPr>
          <p:nvPr/>
        </p:nvPicPr>
        <p:blipFill rotWithShape="1">
          <a:blip r:embed="rId3">
            <a:extLst>
              <a:ext uri="{28A0092B-C50C-407E-A947-70E740481C1C}">
                <a14:useLocalDpi xmlns:a14="http://schemas.microsoft.com/office/drawing/2010/main" val="0"/>
              </a:ext>
            </a:extLst>
          </a:blip>
          <a:srcRect t="8426"/>
          <a:stretch/>
        </p:blipFill>
        <p:spPr>
          <a:xfrm>
            <a:off x="5410329" y="1143000"/>
            <a:ext cx="3629860" cy="2493004"/>
          </a:xfrm>
          <a:prstGeom prst="rect">
            <a:avLst/>
          </a:prstGeom>
        </p:spPr>
      </p:pic>
      <p:pic>
        <p:nvPicPr>
          <p:cNvPr id="11" name="Picture 10" descr="1-plot3_line.png"/>
          <p:cNvPicPr>
            <a:picLocks noChangeAspect="1"/>
          </p:cNvPicPr>
          <p:nvPr/>
        </p:nvPicPr>
        <p:blipFill rotWithShape="1">
          <a:blip r:embed="rId4">
            <a:extLst>
              <a:ext uri="{28A0092B-C50C-407E-A947-70E740481C1C}">
                <a14:useLocalDpi xmlns:a14="http://schemas.microsoft.com/office/drawing/2010/main" val="0"/>
              </a:ext>
            </a:extLst>
          </a:blip>
          <a:srcRect l="5845" t="4979" r="6671"/>
          <a:stretch/>
        </p:blipFill>
        <p:spPr>
          <a:xfrm>
            <a:off x="5612821" y="3634634"/>
            <a:ext cx="3230378" cy="2631530"/>
          </a:xfrm>
          <a:prstGeom prst="rect">
            <a:avLst/>
          </a:prstGeom>
        </p:spPr>
      </p:pic>
      <p:sp>
        <p:nvSpPr>
          <p:cNvPr id="12" name="Content Placeholder 2"/>
          <p:cNvSpPr>
            <a:spLocks noGrp="1"/>
          </p:cNvSpPr>
          <p:nvPr>
            <p:ph idx="1"/>
          </p:nvPr>
        </p:nvSpPr>
        <p:spPr>
          <a:xfrm>
            <a:off x="803652" y="1826682"/>
            <a:ext cx="3058345" cy="459683"/>
          </a:xfrm>
        </p:spPr>
        <p:txBody>
          <a:bodyPr>
            <a:normAutofit/>
          </a:bodyPr>
          <a:lstStyle/>
          <a:p>
            <a:pPr marL="0" indent="0" algn="ctr">
              <a:buNone/>
            </a:pPr>
            <a:r>
              <a:rPr lang="en-US" dirty="0"/>
              <a:t>4 Spent Fuel Pools</a:t>
            </a:r>
            <a:endParaRPr lang="en-US" i="1" dirty="0"/>
          </a:p>
          <a:p>
            <a:endParaRPr lang="en-US" dirty="0"/>
          </a:p>
          <a:p>
            <a:pPr lvl="1"/>
            <a:endParaRPr lang="en-US" dirty="0"/>
          </a:p>
          <a:p>
            <a:pPr lvl="2"/>
            <a:endParaRPr lang="en-US" dirty="0"/>
          </a:p>
        </p:txBody>
      </p:sp>
      <p:sp>
        <p:nvSpPr>
          <p:cNvPr id="13" name="Content Placeholder 2"/>
          <p:cNvSpPr txBox="1">
            <a:spLocks/>
          </p:cNvSpPr>
          <p:nvPr/>
        </p:nvSpPr>
        <p:spPr bwMode="auto">
          <a:xfrm>
            <a:off x="4034042" y="3322899"/>
            <a:ext cx="1825374" cy="45968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a:lstStyle>
          <a:p>
            <a:pPr marL="0" indent="0" algn="ctr">
              <a:buFontTx/>
              <a:buNone/>
            </a:pPr>
            <a:r>
              <a:rPr lang="en-US" dirty="0"/>
              <a:t>Transferring Restarts</a:t>
            </a:r>
            <a:endParaRPr lang="en-US" i="1" dirty="0"/>
          </a:p>
          <a:p>
            <a:endParaRPr lang="en-US" dirty="0"/>
          </a:p>
          <a:p>
            <a:pPr lvl="1"/>
            <a:endParaRPr lang="en-US" dirty="0"/>
          </a:p>
          <a:p>
            <a:pPr lvl="2"/>
            <a:endParaRPr lang="en-US" dirty="0"/>
          </a:p>
        </p:txBody>
      </p:sp>
      <p:sp>
        <p:nvSpPr>
          <p:cNvPr id="3" name="Title 2"/>
          <p:cNvSpPr>
            <a:spLocks noGrp="1"/>
          </p:cNvSpPr>
          <p:nvPr>
            <p:ph type="title"/>
          </p:nvPr>
        </p:nvSpPr>
        <p:spPr/>
        <p:txBody>
          <a:bodyPr>
            <a:normAutofit fontScale="90000"/>
          </a:bodyPr>
          <a:lstStyle/>
          <a:p>
            <a:r>
              <a:rPr lang="en-US" b="0" dirty="0">
                <a:cs typeface="Arial"/>
              </a:rPr>
              <a:t>Ensemble model for Multi-Unit Power Plant:</a:t>
            </a:r>
            <a:br>
              <a:rPr lang="en-US" b="0" dirty="0">
                <a:cs typeface="Arial"/>
              </a:rPr>
            </a:br>
            <a:r>
              <a:rPr lang="en-US" b="0" dirty="0">
                <a:cs typeface="Arial"/>
              </a:rPr>
              <a:t>Example results</a:t>
            </a:r>
            <a:endParaRPr lang="en-US" b="0" dirty="0"/>
          </a:p>
        </p:txBody>
      </p:sp>
      <p:sp>
        <p:nvSpPr>
          <p:cNvPr id="10" name="Slide Number Placeholder 3"/>
          <p:cNvSpPr>
            <a:spLocks noGrp="1"/>
          </p:cNvSpPr>
          <p:nvPr>
            <p:ph type="sldNum" sz="quarter" idx="4294967295"/>
          </p:nvPr>
        </p:nvSpPr>
        <p:spPr>
          <a:xfrm>
            <a:off x="8324850" y="6362700"/>
            <a:ext cx="520699" cy="314325"/>
          </a:xfrm>
          <a:prstGeom prst="rect">
            <a:avLst/>
          </a:prstGeom>
        </p:spPr>
        <p:txBody>
          <a:bodyPr/>
          <a:lstStyle/>
          <a:p>
            <a:fld id="{10B2E029-4336-45F2-AC94-72E8EA1791FE}" type="slidenum">
              <a:rPr lang="en-US" smtClean="0"/>
              <a:pPr/>
              <a:t>45</a:t>
            </a:fld>
            <a:endParaRPr lang="en-US" dirty="0"/>
          </a:p>
        </p:txBody>
      </p:sp>
    </p:spTree>
    <p:extLst>
      <p:ext uri="{BB962C8B-B14F-4D97-AF65-F5344CB8AC3E}">
        <p14:creationId xmlns:p14="http://schemas.microsoft.com/office/powerpoint/2010/main" val="1578845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7" y="573487"/>
            <a:ext cx="8231187" cy="377026"/>
          </a:xfrm>
        </p:spPr>
        <p:txBody>
          <a:bodyPr>
            <a:normAutofit fontScale="90000"/>
          </a:bodyPr>
          <a:lstStyle/>
          <a:p>
            <a:pPr marL="0" indent="0"/>
            <a:r>
              <a:rPr lang="en-US" b="0" dirty="0"/>
              <a:t>Uncertainty Quantification and Data Analysis using BISON/RAVEN</a:t>
            </a:r>
          </a:p>
        </p:txBody>
      </p:sp>
      <p:sp>
        <p:nvSpPr>
          <p:cNvPr id="3" name="Content Placeholder 2"/>
          <p:cNvSpPr>
            <a:spLocks noGrp="1"/>
          </p:cNvSpPr>
          <p:nvPr>
            <p:ph sz="half" idx="1"/>
          </p:nvPr>
        </p:nvSpPr>
        <p:spPr>
          <a:xfrm>
            <a:off x="76200" y="1219201"/>
            <a:ext cx="5638800" cy="2438400"/>
          </a:xfrm>
        </p:spPr>
        <p:txBody>
          <a:bodyPr>
            <a:normAutofit/>
          </a:bodyPr>
          <a:lstStyle/>
          <a:p>
            <a:r>
              <a:rPr lang="en-US" sz="1800" dirty="0"/>
              <a:t>Axis-symmetric </a:t>
            </a:r>
            <a:r>
              <a:rPr lang="en-US" sz="1800" dirty="0" err="1"/>
              <a:t>rodlet</a:t>
            </a:r>
            <a:r>
              <a:rPr lang="en-US" sz="1800" dirty="0"/>
              <a:t> and composed of ten stacked UO2 pellets and surrounded by a zirconium alloy cladding </a:t>
            </a:r>
          </a:p>
          <a:p>
            <a:r>
              <a:rPr lang="en-US" sz="1800" dirty="0"/>
              <a:t>10 pellets are simulated as a single, long pellet sandwiched between two insulator pellets</a:t>
            </a:r>
          </a:p>
          <a:p>
            <a:r>
              <a:rPr lang="en-US" sz="1800" dirty="0"/>
              <a:t>Too much stress in the cladding can cause cracking and allow radioactive gas to leak into the plant environment </a:t>
            </a:r>
          </a:p>
          <a:p>
            <a:pPr marL="0" indent="0">
              <a:buNone/>
            </a:pPr>
            <a:endParaRPr lang="en-US" sz="1800" dirty="0"/>
          </a:p>
        </p:txBody>
      </p:sp>
      <p:sp>
        <p:nvSpPr>
          <p:cNvPr id="5" name="Slide Number Placeholder 4"/>
          <p:cNvSpPr>
            <a:spLocks noGrp="1"/>
          </p:cNvSpPr>
          <p:nvPr>
            <p:ph type="sldNum" sz="quarter" idx="12"/>
          </p:nvPr>
        </p:nvSpPr>
        <p:spPr/>
        <p:txBody>
          <a:bodyPr/>
          <a:lstStyle/>
          <a:p>
            <a:fld id="{112FD8CA-2CEC-4FB9-A4F0-82C1698A97E9}" type="slidenum">
              <a:rPr lang="en-US" smtClean="0"/>
              <a:pPr/>
              <a:t>46</a:t>
            </a:fld>
            <a:endParaRPr lang="en-US" dirty="0"/>
          </a:p>
        </p:txBody>
      </p:sp>
      <p:pic>
        <p:nvPicPr>
          <p:cNvPr id="8" name="Picture 7" descr="Screen Shot 2017-05-04 at 9.13.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447800"/>
            <a:ext cx="848794" cy="4648200"/>
          </a:xfrm>
          <a:prstGeom prst="rect">
            <a:avLst/>
          </a:prstGeom>
        </p:spPr>
      </p:pic>
      <p:pic>
        <p:nvPicPr>
          <p:cNvPr id="9" name="Picture 8" descr="Screen Shot 2017-05-04 at 9.18.2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371600"/>
            <a:ext cx="2749851" cy="2209800"/>
          </a:xfrm>
          <a:prstGeom prst="rect">
            <a:avLst/>
          </a:prstGeom>
        </p:spPr>
      </p:pic>
      <p:graphicFrame>
        <p:nvGraphicFramePr>
          <p:cNvPr id="11" name="Table 10"/>
          <p:cNvGraphicFramePr>
            <a:graphicFrameLocks noGrp="1"/>
          </p:cNvGraphicFramePr>
          <p:nvPr/>
        </p:nvGraphicFramePr>
        <p:xfrm>
          <a:off x="218125" y="3581400"/>
          <a:ext cx="5877875" cy="3322320"/>
        </p:xfrm>
        <a:graphic>
          <a:graphicData uri="http://schemas.openxmlformats.org/drawingml/2006/table">
            <a:tbl>
              <a:tblPr firstRow="1" bandRow="1">
                <a:tableStyleId>{5C22544A-7EE6-4342-B048-85BDC9FD1C3A}</a:tableStyleId>
              </a:tblPr>
              <a:tblGrid>
                <a:gridCol w="1265362">
                  <a:extLst>
                    <a:ext uri="{9D8B030D-6E8A-4147-A177-3AD203B41FA5}">
                      <a16:colId xmlns:a16="http://schemas.microsoft.com/office/drawing/2014/main" val="20000"/>
                    </a:ext>
                  </a:extLst>
                </a:gridCol>
                <a:gridCol w="2234300">
                  <a:extLst>
                    <a:ext uri="{9D8B030D-6E8A-4147-A177-3AD203B41FA5}">
                      <a16:colId xmlns:a16="http://schemas.microsoft.com/office/drawing/2014/main" val="20001"/>
                    </a:ext>
                  </a:extLst>
                </a:gridCol>
                <a:gridCol w="618078">
                  <a:extLst>
                    <a:ext uri="{9D8B030D-6E8A-4147-A177-3AD203B41FA5}">
                      <a16:colId xmlns:a16="http://schemas.microsoft.com/office/drawing/2014/main" val="20002"/>
                    </a:ext>
                  </a:extLst>
                </a:gridCol>
                <a:gridCol w="878744">
                  <a:extLst>
                    <a:ext uri="{9D8B030D-6E8A-4147-A177-3AD203B41FA5}">
                      <a16:colId xmlns:a16="http://schemas.microsoft.com/office/drawing/2014/main" val="20003"/>
                    </a:ext>
                  </a:extLst>
                </a:gridCol>
                <a:gridCol w="881391">
                  <a:extLst>
                    <a:ext uri="{9D8B030D-6E8A-4147-A177-3AD203B41FA5}">
                      <a16:colId xmlns:a16="http://schemas.microsoft.com/office/drawing/2014/main" val="20004"/>
                    </a:ext>
                  </a:extLst>
                </a:gridCol>
              </a:tblGrid>
              <a:tr h="237978">
                <a:tc>
                  <a:txBody>
                    <a:bodyPr/>
                    <a:lstStyle/>
                    <a:p>
                      <a:pPr algn="ctr"/>
                      <a:r>
                        <a:rPr lang="en-US" sz="1000" dirty="0">
                          <a:effectLst/>
                          <a:latin typeface="Calibri"/>
                          <a:cs typeface="Calibri"/>
                        </a:rPr>
                        <a:t>Code Variable Name </a:t>
                      </a:r>
                    </a:p>
                  </a:txBody>
                  <a:tcPr anchor="ctr"/>
                </a:tc>
                <a:tc>
                  <a:txBody>
                    <a:bodyPr/>
                    <a:lstStyle/>
                    <a:p>
                      <a:pPr algn="ctr"/>
                      <a:r>
                        <a:rPr lang="en-US" sz="1000">
                          <a:effectLst/>
                          <a:latin typeface="Calibri"/>
                          <a:cs typeface="Calibri"/>
                        </a:rPr>
                        <a:t>Meaning </a:t>
                      </a:r>
                    </a:p>
                  </a:txBody>
                  <a:tcPr anchor="ctr"/>
                </a:tc>
                <a:tc>
                  <a:txBody>
                    <a:bodyPr/>
                    <a:lstStyle/>
                    <a:p>
                      <a:pPr algn="ctr"/>
                      <a:r>
                        <a:rPr lang="en-US" sz="1000">
                          <a:effectLst/>
                          <a:latin typeface="Calibri"/>
                          <a:cs typeface="Calibri"/>
                        </a:rPr>
                        <a:t>Unit </a:t>
                      </a:r>
                    </a:p>
                  </a:txBody>
                  <a:tcPr anchor="ctr"/>
                </a:tc>
                <a:tc>
                  <a:txBody>
                    <a:bodyPr/>
                    <a:lstStyle/>
                    <a:p>
                      <a:pPr algn="ctr"/>
                      <a:r>
                        <a:rPr lang="en-US" sz="1000">
                          <a:effectLst/>
                          <a:latin typeface="Calibri"/>
                          <a:cs typeface="Calibri"/>
                        </a:rPr>
                        <a:t>Lower Bound </a:t>
                      </a:r>
                    </a:p>
                  </a:txBody>
                  <a:tcPr anchor="ctr"/>
                </a:tc>
                <a:tc>
                  <a:txBody>
                    <a:bodyPr/>
                    <a:lstStyle/>
                    <a:p>
                      <a:pPr algn="ctr"/>
                      <a:r>
                        <a:rPr lang="en-US" sz="1000" dirty="0">
                          <a:effectLst/>
                          <a:latin typeface="Calibri"/>
                          <a:cs typeface="Calibri"/>
                        </a:rPr>
                        <a:t>Upper Bound </a:t>
                      </a:r>
                    </a:p>
                  </a:txBody>
                  <a:tcPr anchor="ctr"/>
                </a:tc>
                <a:extLst>
                  <a:ext uri="{0D108BD9-81ED-4DB2-BD59-A6C34878D82A}">
                    <a16:rowId xmlns:a16="http://schemas.microsoft.com/office/drawing/2014/main" val="10000"/>
                  </a:ext>
                </a:extLst>
              </a:tr>
              <a:tr h="237978">
                <a:tc>
                  <a:txBody>
                    <a:bodyPr/>
                    <a:lstStyle/>
                    <a:p>
                      <a:pPr algn="ctr"/>
                      <a:r>
                        <a:rPr lang="en-US" sz="1000" dirty="0" err="1">
                          <a:effectLst/>
                          <a:latin typeface="Calibri"/>
                          <a:cs typeface="Calibri"/>
                        </a:rPr>
                        <a:t>Fuel_thE</a:t>
                      </a:r>
                      <a:r>
                        <a:rPr lang="en-US" sz="1000" dirty="0">
                          <a:effectLst/>
                          <a:latin typeface="Calibri"/>
                          <a:cs typeface="Calibri"/>
                        </a:rPr>
                        <a:t> </a:t>
                      </a:r>
                    </a:p>
                  </a:txBody>
                  <a:tcPr anchor="ctr"/>
                </a:tc>
                <a:tc>
                  <a:txBody>
                    <a:bodyPr/>
                    <a:lstStyle/>
                    <a:p>
                      <a:pPr algn="ctr"/>
                      <a:r>
                        <a:rPr lang="en-US" sz="1000" dirty="0">
                          <a:effectLst/>
                          <a:latin typeface="Calibri"/>
                          <a:cs typeface="Calibri"/>
                        </a:rPr>
                        <a:t>Fuel thermal expansion </a:t>
                      </a:r>
                    </a:p>
                  </a:txBody>
                  <a:tcPr anchor="ctr"/>
                </a:tc>
                <a:tc>
                  <a:txBody>
                    <a:bodyPr/>
                    <a:lstStyle/>
                    <a:p>
                      <a:pPr algn="ctr"/>
                      <a:r>
                        <a:rPr lang="mr-IN" sz="1000" dirty="0">
                          <a:effectLst/>
                          <a:latin typeface="Calibri"/>
                          <a:cs typeface="Calibri"/>
                        </a:rPr>
                        <a:t>1/K </a:t>
                      </a:r>
                    </a:p>
                  </a:txBody>
                  <a:tcPr anchor="ctr"/>
                </a:tc>
                <a:tc>
                  <a:txBody>
                    <a:bodyPr/>
                    <a:lstStyle/>
                    <a:p>
                      <a:pPr algn="ctr"/>
                      <a:r>
                        <a:rPr lang="mr-IN" sz="1000" dirty="0">
                          <a:effectLst/>
                          <a:latin typeface="Calibri"/>
                          <a:cs typeface="Calibri"/>
                        </a:rPr>
                        <a:t>8.5e-6 </a:t>
                      </a:r>
                    </a:p>
                  </a:txBody>
                  <a:tcPr anchor="ctr"/>
                </a:tc>
                <a:tc>
                  <a:txBody>
                    <a:bodyPr/>
                    <a:lstStyle/>
                    <a:p>
                      <a:pPr algn="ctr"/>
                      <a:r>
                        <a:rPr lang="mr-IN" sz="1000" dirty="0">
                          <a:effectLst/>
                          <a:latin typeface="Calibri"/>
                          <a:cs typeface="Calibri"/>
                        </a:rPr>
                        <a:t>1.15e-5 </a:t>
                      </a:r>
                    </a:p>
                  </a:txBody>
                  <a:tcPr anchor="ctr"/>
                </a:tc>
                <a:extLst>
                  <a:ext uri="{0D108BD9-81ED-4DB2-BD59-A6C34878D82A}">
                    <a16:rowId xmlns:a16="http://schemas.microsoft.com/office/drawing/2014/main" val="10001"/>
                  </a:ext>
                </a:extLst>
              </a:tr>
              <a:tr h="237978">
                <a:tc>
                  <a:txBody>
                    <a:bodyPr/>
                    <a:lstStyle/>
                    <a:p>
                      <a:pPr algn="ctr"/>
                      <a:r>
                        <a:rPr lang="en-US" sz="1000">
                          <a:effectLst/>
                          <a:latin typeface="Calibri"/>
                          <a:cs typeface="Calibri"/>
                        </a:rPr>
                        <a:t>Clad_thE </a:t>
                      </a:r>
                    </a:p>
                  </a:txBody>
                  <a:tcPr anchor="ctr"/>
                </a:tc>
                <a:tc>
                  <a:txBody>
                    <a:bodyPr/>
                    <a:lstStyle/>
                    <a:p>
                      <a:pPr algn="ctr"/>
                      <a:r>
                        <a:rPr lang="en-US" sz="1000">
                          <a:effectLst/>
                          <a:latin typeface="Calibri"/>
                          <a:cs typeface="Calibri"/>
                        </a:rPr>
                        <a:t>Cladding thermal expansion </a:t>
                      </a:r>
                    </a:p>
                  </a:txBody>
                  <a:tcPr anchor="ctr"/>
                </a:tc>
                <a:tc>
                  <a:txBody>
                    <a:bodyPr/>
                    <a:lstStyle/>
                    <a:p>
                      <a:pPr algn="ctr"/>
                      <a:r>
                        <a:rPr lang="mr-IN" sz="1000">
                          <a:effectLst/>
                          <a:latin typeface="Calibri"/>
                          <a:cs typeface="Calibri"/>
                        </a:rPr>
                        <a:t>1/K </a:t>
                      </a:r>
                    </a:p>
                  </a:txBody>
                  <a:tcPr anchor="ctr"/>
                </a:tc>
                <a:tc>
                  <a:txBody>
                    <a:bodyPr/>
                    <a:lstStyle/>
                    <a:p>
                      <a:pPr algn="ctr"/>
                      <a:r>
                        <a:rPr lang="mr-IN" sz="1000">
                          <a:effectLst/>
                          <a:latin typeface="Calibri"/>
                          <a:cs typeface="Calibri"/>
                        </a:rPr>
                        <a:t>3.5e-6 </a:t>
                      </a:r>
                    </a:p>
                  </a:txBody>
                  <a:tcPr anchor="ctr"/>
                </a:tc>
                <a:tc>
                  <a:txBody>
                    <a:bodyPr/>
                    <a:lstStyle/>
                    <a:p>
                      <a:pPr algn="ctr"/>
                      <a:r>
                        <a:rPr lang="mr-IN" sz="1000" dirty="0">
                          <a:effectLst/>
                          <a:latin typeface="Calibri"/>
                          <a:cs typeface="Calibri"/>
                        </a:rPr>
                        <a:t>6.5e-6 </a:t>
                      </a:r>
                    </a:p>
                  </a:txBody>
                  <a:tcPr anchor="ctr"/>
                </a:tc>
                <a:extLst>
                  <a:ext uri="{0D108BD9-81ED-4DB2-BD59-A6C34878D82A}">
                    <a16:rowId xmlns:a16="http://schemas.microsoft.com/office/drawing/2014/main" val="10002"/>
                  </a:ext>
                </a:extLst>
              </a:tr>
              <a:tr h="237978">
                <a:tc>
                  <a:txBody>
                    <a:bodyPr/>
                    <a:lstStyle/>
                    <a:p>
                      <a:pPr algn="ctr"/>
                      <a:r>
                        <a:rPr lang="en-US" sz="1000">
                          <a:effectLst/>
                          <a:latin typeface="Calibri"/>
                          <a:cs typeface="Calibri"/>
                        </a:rPr>
                        <a:t>Clad_thC </a:t>
                      </a:r>
                    </a:p>
                  </a:txBody>
                  <a:tcPr anchor="ctr"/>
                </a:tc>
                <a:tc>
                  <a:txBody>
                    <a:bodyPr/>
                    <a:lstStyle/>
                    <a:p>
                      <a:pPr algn="ctr"/>
                      <a:r>
                        <a:rPr lang="en-US" sz="1000">
                          <a:effectLst/>
                          <a:latin typeface="Calibri"/>
                          <a:cs typeface="Calibri"/>
                        </a:rPr>
                        <a:t>Cladding thermal conductivity </a:t>
                      </a:r>
                    </a:p>
                  </a:txBody>
                  <a:tcPr anchor="ctr"/>
                </a:tc>
                <a:tc>
                  <a:txBody>
                    <a:bodyPr/>
                    <a:lstStyle/>
                    <a:p>
                      <a:pPr algn="ctr"/>
                      <a:r>
                        <a:rPr lang="mr-IN" sz="1000">
                          <a:effectLst/>
                          <a:latin typeface="Calibri"/>
                          <a:cs typeface="Calibri"/>
                        </a:rPr>
                        <a:t>W/(m K) </a:t>
                      </a:r>
                    </a:p>
                  </a:txBody>
                  <a:tcPr anchor="ctr"/>
                </a:tc>
                <a:tc>
                  <a:txBody>
                    <a:bodyPr/>
                    <a:lstStyle/>
                    <a:p>
                      <a:pPr algn="ctr"/>
                      <a:r>
                        <a:rPr lang="hr-HR" sz="1000">
                          <a:effectLst/>
                          <a:latin typeface="Calibri"/>
                          <a:cs typeface="Calibri"/>
                        </a:rPr>
                        <a:t>14.4 </a:t>
                      </a:r>
                    </a:p>
                  </a:txBody>
                  <a:tcPr anchor="ctr"/>
                </a:tc>
                <a:tc>
                  <a:txBody>
                    <a:bodyPr/>
                    <a:lstStyle/>
                    <a:p>
                      <a:pPr algn="ctr"/>
                      <a:r>
                        <a:rPr lang="nb-NO" sz="1000" dirty="0">
                          <a:effectLst/>
                          <a:latin typeface="Calibri"/>
                          <a:cs typeface="Calibri"/>
                        </a:rPr>
                        <a:t>17.6 </a:t>
                      </a:r>
                    </a:p>
                  </a:txBody>
                  <a:tcPr anchor="ctr"/>
                </a:tc>
                <a:extLst>
                  <a:ext uri="{0D108BD9-81ED-4DB2-BD59-A6C34878D82A}">
                    <a16:rowId xmlns:a16="http://schemas.microsoft.com/office/drawing/2014/main" val="10003"/>
                  </a:ext>
                </a:extLst>
              </a:tr>
              <a:tr h="237978">
                <a:tc>
                  <a:txBody>
                    <a:bodyPr/>
                    <a:lstStyle/>
                    <a:p>
                      <a:pPr algn="ctr"/>
                      <a:r>
                        <a:rPr lang="en-US" sz="1000">
                          <a:effectLst/>
                          <a:latin typeface="Calibri"/>
                          <a:cs typeface="Calibri"/>
                        </a:rPr>
                        <a:t>Fuel_thC </a:t>
                      </a:r>
                    </a:p>
                  </a:txBody>
                  <a:tcPr anchor="ctr"/>
                </a:tc>
                <a:tc>
                  <a:txBody>
                    <a:bodyPr/>
                    <a:lstStyle/>
                    <a:p>
                      <a:pPr algn="ctr"/>
                      <a:r>
                        <a:rPr lang="en-US" sz="1000">
                          <a:effectLst/>
                          <a:latin typeface="Calibri"/>
                          <a:cs typeface="Calibri"/>
                        </a:rPr>
                        <a:t>Fuel thermal conductivity scaling factor </a:t>
                      </a:r>
                    </a:p>
                  </a:txBody>
                  <a:tcPr anchor="ctr"/>
                </a:tc>
                <a:tc>
                  <a:txBody>
                    <a:bodyPr/>
                    <a:lstStyle/>
                    <a:p>
                      <a:pPr algn="ctr"/>
                      <a:r>
                        <a:rPr lang="en-US" sz="1000" dirty="0">
                          <a:effectLst/>
                          <a:latin typeface="Calibri"/>
                          <a:cs typeface="Calibri"/>
                        </a:rPr>
                        <a:t>-</a:t>
                      </a:r>
                    </a:p>
                  </a:txBody>
                  <a:tcPr anchor="ctr"/>
                </a:tc>
                <a:tc>
                  <a:txBody>
                    <a:bodyPr/>
                    <a:lstStyle/>
                    <a:p>
                      <a:pPr algn="ctr"/>
                      <a:r>
                        <a:rPr lang="nb-NO" sz="1000">
                          <a:effectLst/>
                          <a:latin typeface="Calibri"/>
                          <a:cs typeface="Calibri"/>
                        </a:rPr>
                        <a:t>0.9 </a:t>
                      </a:r>
                    </a:p>
                  </a:txBody>
                  <a:tcPr anchor="ctr"/>
                </a:tc>
                <a:tc>
                  <a:txBody>
                    <a:bodyPr/>
                    <a:lstStyle/>
                    <a:p>
                      <a:pPr algn="ctr"/>
                      <a:r>
                        <a:rPr lang="nb-NO" sz="1000" dirty="0">
                          <a:effectLst/>
                          <a:latin typeface="Calibri"/>
                          <a:cs typeface="Calibri"/>
                        </a:rPr>
                        <a:t>1.1 </a:t>
                      </a:r>
                    </a:p>
                  </a:txBody>
                  <a:tcPr anchor="ctr"/>
                </a:tc>
                <a:extLst>
                  <a:ext uri="{0D108BD9-81ED-4DB2-BD59-A6C34878D82A}">
                    <a16:rowId xmlns:a16="http://schemas.microsoft.com/office/drawing/2014/main" val="10004"/>
                  </a:ext>
                </a:extLst>
              </a:tr>
              <a:tr h="237978">
                <a:tc>
                  <a:txBody>
                    <a:bodyPr/>
                    <a:lstStyle/>
                    <a:p>
                      <a:pPr algn="ctr"/>
                      <a:r>
                        <a:rPr lang="en-US" sz="1000" dirty="0" err="1">
                          <a:effectLst/>
                          <a:latin typeface="Calibri"/>
                          <a:cs typeface="Calibri"/>
                        </a:rPr>
                        <a:t>Grain_diffCoeff</a:t>
                      </a:r>
                      <a:r>
                        <a:rPr lang="en-US" sz="1000" dirty="0">
                          <a:effectLst/>
                          <a:latin typeface="Calibri"/>
                          <a:cs typeface="Calibri"/>
                        </a:rPr>
                        <a:t> </a:t>
                      </a:r>
                    </a:p>
                  </a:txBody>
                  <a:tcPr anchor="ctr"/>
                </a:tc>
                <a:tc>
                  <a:txBody>
                    <a:bodyPr/>
                    <a:lstStyle/>
                    <a:p>
                      <a:pPr algn="ctr"/>
                      <a:r>
                        <a:rPr lang="en-US" sz="1000">
                          <a:effectLst/>
                          <a:latin typeface="Calibri"/>
                          <a:cs typeface="Calibri"/>
                        </a:rPr>
                        <a:t>Inter-granular diffusion coefficient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dirty="0">
                          <a:effectLst/>
                          <a:latin typeface="Calibri"/>
                          <a:cs typeface="Calibri"/>
                        </a:rPr>
                        <a:t>0.1 </a:t>
                      </a:r>
                    </a:p>
                  </a:txBody>
                  <a:tcPr anchor="ctr"/>
                </a:tc>
                <a:tc>
                  <a:txBody>
                    <a:bodyPr/>
                    <a:lstStyle/>
                    <a:p>
                      <a:pPr algn="ctr"/>
                      <a:r>
                        <a:rPr lang="nb-NO" sz="1000" dirty="0">
                          <a:effectLst/>
                          <a:latin typeface="Calibri"/>
                          <a:cs typeface="Calibri"/>
                        </a:rPr>
                        <a:t>10.0 </a:t>
                      </a:r>
                    </a:p>
                  </a:txBody>
                  <a:tcPr anchor="ctr"/>
                </a:tc>
                <a:extLst>
                  <a:ext uri="{0D108BD9-81ED-4DB2-BD59-A6C34878D82A}">
                    <a16:rowId xmlns:a16="http://schemas.microsoft.com/office/drawing/2014/main" val="10005"/>
                  </a:ext>
                </a:extLst>
              </a:tr>
              <a:tr h="237978">
                <a:tc>
                  <a:txBody>
                    <a:bodyPr/>
                    <a:lstStyle/>
                    <a:p>
                      <a:pPr algn="ctr"/>
                      <a:r>
                        <a:rPr lang="en-US" sz="1000">
                          <a:effectLst/>
                          <a:latin typeface="Calibri"/>
                          <a:cs typeface="Calibri"/>
                        </a:rPr>
                        <a:t>Power </a:t>
                      </a:r>
                    </a:p>
                  </a:txBody>
                  <a:tcPr anchor="ctr"/>
                </a:tc>
                <a:tc>
                  <a:txBody>
                    <a:bodyPr/>
                    <a:lstStyle/>
                    <a:p>
                      <a:pPr algn="ctr"/>
                      <a:r>
                        <a:rPr lang="en-US" sz="1000">
                          <a:effectLst/>
                          <a:latin typeface="Calibri"/>
                          <a:cs typeface="Calibri"/>
                        </a:rPr>
                        <a:t>Power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0.95 </a:t>
                      </a:r>
                    </a:p>
                  </a:txBody>
                  <a:tcPr anchor="ctr"/>
                </a:tc>
                <a:tc>
                  <a:txBody>
                    <a:bodyPr/>
                    <a:lstStyle/>
                    <a:p>
                      <a:pPr algn="ctr"/>
                      <a:r>
                        <a:rPr lang="is-IS" sz="1000" dirty="0">
                          <a:effectLst/>
                          <a:latin typeface="Calibri"/>
                          <a:cs typeface="Calibri"/>
                        </a:rPr>
                        <a:t>1.05 </a:t>
                      </a:r>
                    </a:p>
                  </a:txBody>
                  <a:tcPr anchor="ctr"/>
                </a:tc>
                <a:extLst>
                  <a:ext uri="{0D108BD9-81ED-4DB2-BD59-A6C34878D82A}">
                    <a16:rowId xmlns:a16="http://schemas.microsoft.com/office/drawing/2014/main" val="10006"/>
                  </a:ext>
                </a:extLst>
              </a:tr>
              <a:tr h="237978">
                <a:tc>
                  <a:txBody>
                    <a:bodyPr/>
                    <a:lstStyle/>
                    <a:p>
                      <a:pPr algn="ctr"/>
                      <a:r>
                        <a:rPr lang="en-US" sz="1000" dirty="0" err="1">
                          <a:effectLst/>
                          <a:latin typeface="Calibri"/>
                          <a:cs typeface="Calibri"/>
                        </a:rPr>
                        <a:t>Fuel_reloc</a:t>
                      </a:r>
                      <a:r>
                        <a:rPr lang="en-US" sz="1000" dirty="0">
                          <a:effectLst/>
                          <a:latin typeface="Calibri"/>
                          <a:cs typeface="Calibri"/>
                        </a:rPr>
                        <a:t> </a:t>
                      </a:r>
                    </a:p>
                  </a:txBody>
                  <a:tcPr anchor="ctr"/>
                </a:tc>
                <a:tc>
                  <a:txBody>
                    <a:bodyPr/>
                    <a:lstStyle/>
                    <a:p>
                      <a:pPr algn="ctr"/>
                      <a:r>
                        <a:rPr lang="en-US" sz="1000">
                          <a:effectLst/>
                          <a:latin typeface="Calibri"/>
                          <a:cs typeface="Calibri"/>
                        </a:rPr>
                        <a:t>Fuel relocation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0.8 </a:t>
                      </a:r>
                    </a:p>
                  </a:txBody>
                  <a:tcPr anchor="ctr"/>
                </a:tc>
                <a:tc>
                  <a:txBody>
                    <a:bodyPr/>
                    <a:lstStyle/>
                    <a:p>
                      <a:pPr algn="ctr"/>
                      <a:r>
                        <a:rPr lang="nb-NO" sz="1000" dirty="0">
                          <a:effectLst/>
                          <a:latin typeface="Calibri"/>
                          <a:cs typeface="Calibri"/>
                        </a:rPr>
                        <a:t>1.2 </a:t>
                      </a:r>
                    </a:p>
                  </a:txBody>
                  <a:tcPr anchor="ctr"/>
                </a:tc>
                <a:extLst>
                  <a:ext uri="{0D108BD9-81ED-4DB2-BD59-A6C34878D82A}">
                    <a16:rowId xmlns:a16="http://schemas.microsoft.com/office/drawing/2014/main" val="10007"/>
                  </a:ext>
                </a:extLst>
              </a:tr>
              <a:tr h="237978">
                <a:tc>
                  <a:txBody>
                    <a:bodyPr/>
                    <a:lstStyle/>
                    <a:p>
                      <a:pPr algn="ctr"/>
                      <a:r>
                        <a:rPr lang="en-US" sz="1000" dirty="0" err="1">
                          <a:effectLst/>
                          <a:latin typeface="Calibri"/>
                          <a:cs typeface="Calibri"/>
                        </a:rPr>
                        <a:t>Grain_radius</a:t>
                      </a:r>
                      <a:r>
                        <a:rPr lang="en-US" sz="1000" dirty="0">
                          <a:effectLst/>
                          <a:latin typeface="Calibri"/>
                          <a:cs typeface="Calibri"/>
                        </a:rPr>
                        <a:t> </a:t>
                      </a:r>
                    </a:p>
                  </a:txBody>
                  <a:tcPr anchor="ctr"/>
                </a:tc>
                <a:tc>
                  <a:txBody>
                    <a:bodyPr/>
                    <a:lstStyle/>
                    <a:p>
                      <a:pPr algn="ctr"/>
                      <a:r>
                        <a:rPr lang="en-US" sz="1000">
                          <a:effectLst/>
                          <a:latin typeface="Calibri"/>
                          <a:cs typeface="Calibri"/>
                        </a:rPr>
                        <a:t>Grain radius scale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0.4 </a:t>
                      </a:r>
                    </a:p>
                  </a:txBody>
                  <a:tcPr anchor="ctr"/>
                </a:tc>
                <a:tc>
                  <a:txBody>
                    <a:bodyPr/>
                    <a:lstStyle/>
                    <a:p>
                      <a:pPr algn="ctr"/>
                      <a:r>
                        <a:rPr lang="nb-NO" sz="1000" dirty="0">
                          <a:effectLst/>
                          <a:latin typeface="Calibri"/>
                          <a:cs typeface="Calibri"/>
                        </a:rPr>
                        <a:t>1.6 </a:t>
                      </a:r>
                    </a:p>
                  </a:txBody>
                  <a:tcPr anchor="ctr"/>
                </a:tc>
                <a:extLst>
                  <a:ext uri="{0D108BD9-81ED-4DB2-BD59-A6C34878D82A}">
                    <a16:rowId xmlns:a16="http://schemas.microsoft.com/office/drawing/2014/main" val="10008"/>
                  </a:ext>
                </a:extLst>
              </a:tr>
              <a:tr h="237978">
                <a:tc>
                  <a:txBody>
                    <a:bodyPr/>
                    <a:lstStyle/>
                    <a:p>
                      <a:pPr algn="ctr"/>
                      <a:r>
                        <a:rPr lang="en-US" sz="1000">
                          <a:effectLst/>
                          <a:latin typeface="Calibri"/>
                          <a:cs typeface="Calibri"/>
                        </a:rPr>
                        <a:t>Clad_ox </a:t>
                      </a:r>
                    </a:p>
                  </a:txBody>
                  <a:tcPr anchor="ctr"/>
                </a:tc>
                <a:tc>
                  <a:txBody>
                    <a:bodyPr/>
                    <a:lstStyle/>
                    <a:p>
                      <a:pPr algn="ctr"/>
                      <a:r>
                        <a:rPr lang="en-US" sz="1000">
                          <a:effectLst/>
                          <a:latin typeface="Calibri"/>
                          <a:cs typeface="Calibri"/>
                        </a:rPr>
                        <a:t>Oxide scale thickness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0.6 </a:t>
                      </a:r>
                    </a:p>
                  </a:txBody>
                  <a:tcPr anchor="ctr"/>
                </a:tc>
                <a:tc>
                  <a:txBody>
                    <a:bodyPr/>
                    <a:lstStyle/>
                    <a:p>
                      <a:pPr algn="ctr"/>
                      <a:r>
                        <a:rPr lang="nb-NO" sz="1000" dirty="0">
                          <a:effectLst/>
                          <a:latin typeface="Calibri"/>
                          <a:cs typeface="Calibri"/>
                        </a:rPr>
                        <a:t>1.4 </a:t>
                      </a:r>
                    </a:p>
                  </a:txBody>
                  <a:tcPr anchor="ctr"/>
                </a:tc>
                <a:extLst>
                  <a:ext uri="{0D108BD9-81ED-4DB2-BD59-A6C34878D82A}">
                    <a16:rowId xmlns:a16="http://schemas.microsoft.com/office/drawing/2014/main" val="10009"/>
                  </a:ext>
                </a:extLst>
              </a:tr>
              <a:tr h="237978">
                <a:tc>
                  <a:txBody>
                    <a:bodyPr/>
                    <a:lstStyle/>
                    <a:p>
                      <a:pPr algn="ctr"/>
                      <a:r>
                        <a:rPr lang="en-US" sz="1000">
                          <a:effectLst/>
                          <a:latin typeface="Calibri"/>
                          <a:cs typeface="Calibri"/>
                        </a:rPr>
                        <a:t>Clad_creeprate </a:t>
                      </a:r>
                    </a:p>
                  </a:txBody>
                  <a:tcPr anchor="ctr"/>
                </a:tc>
                <a:tc>
                  <a:txBody>
                    <a:bodyPr/>
                    <a:lstStyle/>
                    <a:p>
                      <a:pPr algn="ctr"/>
                      <a:r>
                        <a:rPr lang="en-US" sz="1000">
                          <a:effectLst/>
                          <a:latin typeface="Calibri"/>
                          <a:cs typeface="Calibri"/>
                        </a:rPr>
                        <a:t>Creep rate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0.7 </a:t>
                      </a:r>
                    </a:p>
                  </a:txBody>
                  <a:tcPr anchor="ctr"/>
                </a:tc>
                <a:tc>
                  <a:txBody>
                    <a:bodyPr/>
                    <a:lstStyle/>
                    <a:p>
                      <a:pPr algn="ctr"/>
                      <a:r>
                        <a:rPr lang="nb-NO" sz="1000" dirty="0">
                          <a:effectLst/>
                          <a:latin typeface="Calibri"/>
                          <a:cs typeface="Calibri"/>
                        </a:rPr>
                        <a:t>1.3 </a:t>
                      </a:r>
                    </a:p>
                  </a:txBody>
                  <a:tcPr anchor="ctr"/>
                </a:tc>
                <a:extLst>
                  <a:ext uri="{0D108BD9-81ED-4DB2-BD59-A6C34878D82A}">
                    <a16:rowId xmlns:a16="http://schemas.microsoft.com/office/drawing/2014/main" val="10010"/>
                  </a:ext>
                </a:extLst>
              </a:tr>
              <a:tr h="237978">
                <a:tc>
                  <a:txBody>
                    <a:bodyPr/>
                    <a:lstStyle/>
                    <a:p>
                      <a:pPr algn="ctr"/>
                      <a:r>
                        <a:rPr lang="en-US" sz="1000">
                          <a:effectLst/>
                          <a:latin typeface="Calibri"/>
                          <a:cs typeface="Calibri"/>
                        </a:rPr>
                        <a:t>Gas_thC </a:t>
                      </a:r>
                    </a:p>
                  </a:txBody>
                  <a:tcPr anchor="ctr"/>
                </a:tc>
                <a:tc>
                  <a:txBody>
                    <a:bodyPr/>
                    <a:lstStyle/>
                    <a:p>
                      <a:pPr algn="ctr"/>
                      <a:r>
                        <a:rPr lang="en-US" sz="1000">
                          <a:effectLst/>
                          <a:latin typeface="Calibri"/>
                          <a:cs typeface="Calibri"/>
                        </a:rPr>
                        <a:t>Gas thermal conductivity scaling factor </a:t>
                      </a:r>
                    </a:p>
                  </a:txBody>
                  <a:tcPr anchor="ctr"/>
                </a:tc>
                <a:tc>
                  <a:txBody>
                    <a:bodyPr/>
                    <a:lstStyle/>
                    <a:p>
                      <a:pPr algn="ctr"/>
                      <a:r>
                        <a:rPr lang="en-US" sz="1000">
                          <a:effectLst/>
                          <a:latin typeface="Calibri"/>
                          <a:cs typeface="Calibri"/>
                        </a:rPr>
                        <a:t>-</a:t>
                      </a:r>
                      <a:endParaRPr lang="en-US" sz="1000" dirty="0">
                        <a:effectLst/>
                        <a:latin typeface="Calibri"/>
                        <a:cs typeface="Calibri"/>
                      </a:endParaRPr>
                    </a:p>
                  </a:txBody>
                  <a:tcPr anchor="ctr"/>
                </a:tc>
                <a:tc>
                  <a:txBody>
                    <a:bodyPr/>
                    <a:lstStyle/>
                    <a:p>
                      <a:pPr algn="ctr"/>
                      <a:r>
                        <a:rPr lang="nb-NO" sz="1000">
                          <a:effectLst/>
                          <a:latin typeface="Calibri"/>
                          <a:cs typeface="Calibri"/>
                        </a:rPr>
                        <a:t>0.9 </a:t>
                      </a:r>
                    </a:p>
                  </a:txBody>
                  <a:tcPr anchor="ctr"/>
                </a:tc>
                <a:tc>
                  <a:txBody>
                    <a:bodyPr/>
                    <a:lstStyle/>
                    <a:p>
                      <a:pPr algn="ctr"/>
                      <a:r>
                        <a:rPr lang="nb-NO" sz="1000" dirty="0">
                          <a:effectLst/>
                          <a:latin typeface="Calibri"/>
                          <a:cs typeface="Calibri"/>
                        </a:rPr>
                        <a:t>1.1 </a:t>
                      </a:r>
                    </a:p>
                  </a:txBody>
                  <a:tcPr anchor="ctr"/>
                </a:tc>
                <a:extLst>
                  <a:ext uri="{0D108BD9-81ED-4DB2-BD59-A6C34878D82A}">
                    <a16:rowId xmlns:a16="http://schemas.microsoft.com/office/drawing/2014/main" val="10011"/>
                  </a:ext>
                </a:extLst>
              </a:tr>
              <a:tr h="2379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err="1">
                          <a:solidFill>
                            <a:schemeClr val="dk1"/>
                          </a:solidFill>
                          <a:effectLst/>
                          <a:latin typeface="Calibri"/>
                          <a:ea typeface="+mn-ea"/>
                          <a:cs typeface="Calibri"/>
                        </a:rPr>
                        <a:t>Grain_res_param</a:t>
                      </a:r>
                      <a:r>
                        <a:rPr lang="en-US" sz="1000" kern="1200" dirty="0">
                          <a:solidFill>
                            <a:schemeClr val="dk1"/>
                          </a:solidFill>
                          <a:effectLst/>
                          <a:latin typeface="Calibri"/>
                          <a:ea typeface="+mn-ea"/>
                          <a:cs typeface="Calibri"/>
                        </a:rPr>
                        <a:t> </a:t>
                      </a:r>
                      <a:endParaRPr lang="en-US" sz="1000" dirty="0">
                        <a:latin typeface="Calibri"/>
                        <a:cs typeface="Calibri"/>
                      </a:endParaRPr>
                    </a:p>
                  </a:txBody>
                  <a:tcPr anchor="ctr"/>
                </a:tc>
                <a:tc>
                  <a:txBody>
                    <a:bodyPr/>
                    <a:lstStyle/>
                    <a:p>
                      <a:pPr algn="ctr"/>
                      <a:r>
                        <a:rPr lang="en-US" sz="1000" kern="1200" dirty="0">
                          <a:solidFill>
                            <a:schemeClr val="dk1"/>
                          </a:solidFill>
                          <a:effectLst/>
                          <a:latin typeface="Calibri"/>
                          <a:ea typeface="+mn-ea"/>
                          <a:cs typeface="Calibri"/>
                        </a:rPr>
                        <a:t>Inter-granular resolution scale factor </a:t>
                      </a:r>
                      <a:endParaRPr lang="en-US" sz="1000" dirty="0">
                        <a:latin typeface="Calibri"/>
                        <a:cs typeface="Calibri"/>
                      </a:endParaRPr>
                    </a:p>
                  </a:txBody>
                  <a:tcPr anchor="ctr"/>
                </a:tc>
                <a:tc>
                  <a:txBody>
                    <a:bodyPr/>
                    <a:lstStyle/>
                    <a:p>
                      <a:pPr algn="ctr"/>
                      <a:r>
                        <a:rPr lang="en-US" sz="1000" dirty="0">
                          <a:effectLst/>
                          <a:latin typeface="Calibri"/>
                          <a:cs typeface="Calibri"/>
                        </a:rPr>
                        <a:t>-</a:t>
                      </a:r>
                    </a:p>
                  </a:txBody>
                  <a:tcPr anchor="ctr"/>
                </a:tc>
                <a:tc>
                  <a:txBody>
                    <a:bodyPr/>
                    <a:lstStyle/>
                    <a:p>
                      <a:pPr algn="ctr"/>
                      <a:r>
                        <a:rPr lang="nb-NO" sz="1000" dirty="0">
                          <a:effectLst/>
                          <a:latin typeface="Calibri"/>
                          <a:cs typeface="Calibri"/>
                        </a:rPr>
                        <a:t>0.1 </a:t>
                      </a:r>
                    </a:p>
                  </a:txBody>
                  <a:tcPr anchor="ctr"/>
                </a:tc>
                <a:tc>
                  <a:txBody>
                    <a:bodyPr/>
                    <a:lstStyle/>
                    <a:p>
                      <a:pPr algn="ctr"/>
                      <a:r>
                        <a:rPr lang="nb-NO" sz="1000" dirty="0">
                          <a:effectLst/>
                          <a:latin typeface="Calibri"/>
                          <a:cs typeface="Calibri"/>
                        </a:rPr>
                        <a:t>10.0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23359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Time Dependent Statistics</a:t>
            </a:r>
          </a:p>
        </p:txBody>
      </p:sp>
      <p:sp>
        <p:nvSpPr>
          <p:cNvPr id="5" name="Slide Number Placeholder 4"/>
          <p:cNvSpPr>
            <a:spLocks noGrp="1"/>
          </p:cNvSpPr>
          <p:nvPr>
            <p:ph type="sldNum" sz="quarter" idx="12"/>
          </p:nvPr>
        </p:nvSpPr>
        <p:spPr/>
        <p:txBody>
          <a:bodyPr/>
          <a:lstStyle/>
          <a:p>
            <a:fld id="{112FD8CA-2CEC-4FB9-A4F0-82C1698A97E9}" type="slidenum">
              <a:rPr lang="en-US" smtClean="0"/>
              <a:pPr/>
              <a:t>47</a:t>
            </a:fld>
            <a:endParaRPr lang="en-US" dirty="0"/>
          </a:p>
        </p:txBody>
      </p:sp>
      <p:pic>
        <p:nvPicPr>
          <p:cNvPr id="8" name="Picture 7" descr="Screen Shot 2017-05-04 at 9.27.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848901"/>
            <a:ext cx="4419600" cy="3380805"/>
          </a:xfrm>
          <a:prstGeom prst="rect">
            <a:avLst/>
          </a:prstGeom>
        </p:spPr>
      </p:pic>
      <p:pic>
        <p:nvPicPr>
          <p:cNvPr id="9" name="Picture 8" descr="Screen Shot 2017-05-04 at 9.27.4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828800"/>
            <a:ext cx="4267200" cy="3449102"/>
          </a:xfrm>
          <a:prstGeom prst="rect">
            <a:avLst/>
          </a:prstGeom>
        </p:spPr>
      </p:pic>
      <p:cxnSp>
        <p:nvCxnSpPr>
          <p:cNvPr id="14" name="Straight Arrow Connector 13"/>
          <p:cNvCxnSpPr/>
          <p:nvPr/>
        </p:nvCxnSpPr>
        <p:spPr>
          <a:xfrm flipH="1" flipV="1">
            <a:off x="2286000" y="4495800"/>
            <a:ext cx="457200" cy="990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6553200" y="4572000"/>
            <a:ext cx="381000" cy="914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514600" y="5514201"/>
            <a:ext cx="4419600" cy="276999"/>
          </a:xfrm>
          <a:prstGeom prst="rect">
            <a:avLst/>
          </a:prstGeom>
          <a:noFill/>
        </p:spPr>
        <p:txBody>
          <a:bodyPr wrap="square" rtlCol="0">
            <a:spAutoFit/>
          </a:bodyPr>
          <a:lstStyle/>
          <a:p>
            <a:r>
              <a:rPr lang="en-US" baseline="30000" dirty="0"/>
              <a:t>hoop stress initiate the inversion of sign (from negative to positive)</a:t>
            </a:r>
            <a:endParaRPr lang="en-US" dirty="0"/>
          </a:p>
        </p:txBody>
      </p:sp>
    </p:spTree>
    <p:extLst>
      <p:ext uri="{BB962C8B-B14F-4D97-AF65-F5344CB8AC3E}">
        <p14:creationId xmlns:p14="http://schemas.microsoft.com/office/powerpoint/2010/main" val="2829321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Time Dependent Relational Analysis</a:t>
            </a:r>
          </a:p>
        </p:txBody>
      </p:sp>
      <p:sp>
        <p:nvSpPr>
          <p:cNvPr id="5" name="Slide Number Placeholder 4"/>
          <p:cNvSpPr>
            <a:spLocks noGrp="1"/>
          </p:cNvSpPr>
          <p:nvPr>
            <p:ph type="sldNum" sz="quarter" idx="12"/>
          </p:nvPr>
        </p:nvSpPr>
        <p:spPr/>
        <p:txBody>
          <a:bodyPr/>
          <a:lstStyle/>
          <a:p>
            <a:fld id="{112FD8CA-2CEC-4FB9-A4F0-82C1698A97E9}" type="slidenum">
              <a:rPr lang="en-US" smtClean="0"/>
              <a:pPr/>
              <a:t>48</a:t>
            </a:fld>
            <a:endParaRPr lang="en-US" dirty="0"/>
          </a:p>
        </p:txBody>
      </p:sp>
      <p:sp>
        <p:nvSpPr>
          <p:cNvPr id="3" name="Rectangle 2"/>
          <p:cNvSpPr/>
          <p:nvPr/>
        </p:nvSpPr>
        <p:spPr>
          <a:xfrm>
            <a:off x="4479667" y="3854354"/>
            <a:ext cx="184666" cy="276999"/>
          </a:xfrm>
          <a:prstGeom prst="rect">
            <a:avLst/>
          </a:prstGeom>
        </p:spPr>
        <p:txBody>
          <a:bodyPr wrap="none">
            <a:spAutoFit/>
          </a:bodyPr>
          <a:lstStyle/>
          <a:p>
            <a:r>
              <a:rPr lang="en-US" baseline="30000" dirty="0"/>
              <a:t> </a:t>
            </a:r>
            <a:endParaRPr lang="en-US" dirty="0"/>
          </a:p>
        </p:txBody>
      </p:sp>
      <p:pic>
        <p:nvPicPr>
          <p:cNvPr id="4" name="Picture 3" descr="Screen Shot 2017-05-04 at 9.56.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902013"/>
            <a:ext cx="4435727" cy="3462440"/>
          </a:xfrm>
          <a:prstGeom prst="rect">
            <a:avLst/>
          </a:prstGeom>
        </p:spPr>
      </p:pic>
      <p:pic>
        <p:nvPicPr>
          <p:cNvPr id="6" name="Picture 5" descr="Screen Shot 2017-05-04 at 9.57.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700" y="2011653"/>
            <a:ext cx="4436553" cy="3398547"/>
          </a:xfrm>
          <a:prstGeom prst="rect">
            <a:avLst/>
          </a:prstGeom>
        </p:spPr>
      </p:pic>
    </p:spTree>
    <p:extLst>
      <p:ext uri="{BB962C8B-B14F-4D97-AF65-F5344CB8AC3E}">
        <p14:creationId xmlns:p14="http://schemas.microsoft.com/office/powerpoint/2010/main" val="3185795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7" y="908229"/>
            <a:ext cx="8231187" cy="377026"/>
          </a:xfrm>
        </p:spPr>
        <p:txBody>
          <a:bodyPr/>
          <a:lstStyle/>
          <a:p>
            <a:r>
              <a:rPr lang="en-US" b="0" dirty="0"/>
              <a:t>Team	</a:t>
            </a:r>
          </a:p>
        </p:txBody>
      </p:sp>
      <p:sp>
        <p:nvSpPr>
          <p:cNvPr id="7" name="Slide Number Placeholder 3">
            <a:extLst>
              <a:ext uri="{FF2B5EF4-FFF2-40B4-BE49-F238E27FC236}">
                <a16:creationId xmlns:a16="http://schemas.microsoft.com/office/drawing/2014/main" id="{0D0E8226-C3E6-B54D-9B73-E9FF5693B137}"/>
              </a:ext>
            </a:extLst>
          </p:cNvPr>
          <p:cNvSpPr txBox="1">
            <a:spLocks/>
          </p:cNvSpPr>
          <p:nvPr/>
        </p:nvSpPr>
        <p:spPr bwMode="auto">
          <a:xfrm>
            <a:off x="8267703" y="6370319"/>
            <a:ext cx="653158" cy="182121"/>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defPPr>
              <a:defRPr lang="en-US"/>
            </a:defPPr>
            <a:lvl1pPr marL="0" algn="r" defTabSz="914400" rtl="0" eaLnBrk="1" latinLnBrk="0" hangingPunct="1">
              <a:defRPr sz="800" kern="1200">
                <a:solidFill>
                  <a:schemeClr val="tx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4332F1-BAE3-4172-AA6D-91F763B329EF}" type="slidenum">
              <a:rPr lang="en-US" smtClean="0"/>
              <a:pPr/>
              <a:t>5</a:t>
            </a:fld>
            <a:endParaRPr lang="en-US" dirty="0"/>
          </a:p>
        </p:txBody>
      </p:sp>
      <p:pic>
        <p:nvPicPr>
          <p:cNvPr id="5" name="Picture 4">
            <a:extLst>
              <a:ext uri="{FF2B5EF4-FFF2-40B4-BE49-F238E27FC236}">
                <a16:creationId xmlns:a16="http://schemas.microsoft.com/office/drawing/2014/main" id="{861892E7-A1DA-F445-A48B-5A40CE8DB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7" y="2542132"/>
            <a:ext cx="8714208" cy="4443884"/>
          </a:xfrm>
          <a:prstGeom prst="rect">
            <a:avLst/>
          </a:prstGeom>
        </p:spPr>
      </p:pic>
      <p:sp>
        <p:nvSpPr>
          <p:cNvPr id="12" name="TextBox 11">
            <a:extLst>
              <a:ext uri="{FF2B5EF4-FFF2-40B4-BE49-F238E27FC236}">
                <a16:creationId xmlns:a16="http://schemas.microsoft.com/office/drawing/2014/main" id="{8A66C2B4-B155-8C4C-9D77-F07A4A15F606}"/>
              </a:ext>
            </a:extLst>
          </p:cNvPr>
          <p:cNvSpPr txBox="1"/>
          <p:nvPr/>
        </p:nvSpPr>
        <p:spPr>
          <a:xfrm rot="18030178">
            <a:off x="3819254" y="1404271"/>
            <a:ext cx="2082686" cy="646331"/>
          </a:xfrm>
          <a:prstGeom prst="rect">
            <a:avLst/>
          </a:prstGeom>
          <a:noFill/>
        </p:spPr>
        <p:txBody>
          <a:bodyPr wrap="none" rtlCol="0">
            <a:spAutoFit/>
          </a:bodyPr>
          <a:lstStyle/>
          <a:p>
            <a:pPr algn="ctr"/>
            <a:r>
              <a:rPr lang="en-US" b="1" dirty="0"/>
              <a:t>A. Alfonsi </a:t>
            </a:r>
          </a:p>
          <a:p>
            <a:pPr algn="ctr"/>
            <a:r>
              <a:rPr lang="en-US" dirty="0"/>
              <a:t>(Technical Leader)</a:t>
            </a:r>
          </a:p>
        </p:txBody>
      </p:sp>
      <p:sp>
        <p:nvSpPr>
          <p:cNvPr id="13" name="TextBox 12">
            <a:extLst>
              <a:ext uri="{FF2B5EF4-FFF2-40B4-BE49-F238E27FC236}">
                <a16:creationId xmlns:a16="http://schemas.microsoft.com/office/drawing/2014/main" id="{FEE11A3C-57B9-1146-ADAC-8CB117476E86}"/>
              </a:ext>
            </a:extLst>
          </p:cNvPr>
          <p:cNvSpPr txBox="1"/>
          <p:nvPr/>
        </p:nvSpPr>
        <p:spPr>
          <a:xfrm rot="18006040">
            <a:off x="7450918" y="1404407"/>
            <a:ext cx="2031325" cy="646331"/>
          </a:xfrm>
          <a:prstGeom prst="rect">
            <a:avLst/>
          </a:prstGeom>
          <a:noFill/>
        </p:spPr>
        <p:txBody>
          <a:bodyPr wrap="none" rtlCol="0">
            <a:spAutoFit/>
          </a:bodyPr>
          <a:lstStyle/>
          <a:p>
            <a:pPr algn="ctr"/>
            <a:r>
              <a:rPr lang="en-US" b="1" dirty="0"/>
              <a:t>C. </a:t>
            </a:r>
            <a:r>
              <a:rPr lang="en-US" b="1" dirty="0" err="1"/>
              <a:t>Rabiti</a:t>
            </a:r>
            <a:r>
              <a:rPr lang="en-US" b="1" dirty="0"/>
              <a:t> </a:t>
            </a:r>
          </a:p>
          <a:p>
            <a:pPr algn="ctr"/>
            <a:r>
              <a:rPr lang="en-US" dirty="0"/>
              <a:t>(Project Manager)</a:t>
            </a:r>
          </a:p>
        </p:txBody>
      </p:sp>
      <p:sp>
        <p:nvSpPr>
          <p:cNvPr id="14" name="TextBox 13">
            <a:extLst>
              <a:ext uri="{FF2B5EF4-FFF2-40B4-BE49-F238E27FC236}">
                <a16:creationId xmlns:a16="http://schemas.microsoft.com/office/drawing/2014/main" id="{D4B1198E-6C2C-114B-A103-42C87E69AC9D}"/>
              </a:ext>
            </a:extLst>
          </p:cNvPr>
          <p:cNvSpPr txBox="1"/>
          <p:nvPr/>
        </p:nvSpPr>
        <p:spPr>
          <a:xfrm rot="18038947">
            <a:off x="1973875" y="1450181"/>
            <a:ext cx="1954381" cy="646331"/>
          </a:xfrm>
          <a:prstGeom prst="rect">
            <a:avLst/>
          </a:prstGeom>
          <a:noFill/>
        </p:spPr>
        <p:txBody>
          <a:bodyPr wrap="none" rtlCol="0">
            <a:spAutoFit/>
          </a:bodyPr>
          <a:lstStyle/>
          <a:p>
            <a:pPr algn="ctr"/>
            <a:r>
              <a:rPr lang="en-US" b="1" dirty="0"/>
              <a:t>D. </a:t>
            </a:r>
            <a:r>
              <a:rPr lang="en-US" b="1" dirty="0" err="1"/>
              <a:t>Mandelli</a:t>
            </a:r>
            <a:r>
              <a:rPr lang="en-US" b="1" dirty="0"/>
              <a:t> </a:t>
            </a:r>
          </a:p>
          <a:p>
            <a:pPr algn="ctr"/>
            <a:r>
              <a:rPr lang="en-US" dirty="0"/>
              <a:t>(Main Developer)</a:t>
            </a:r>
          </a:p>
        </p:txBody>
      </p:sp>
      <p:sp>
        <p:nvSpPr>
          <p:cNvPr id="15" name="TextBox 14">
            <a:extLst>
              <a:ext uri="{FF2B5EF4-FFF2-40B4-BE49-F238E27FC236}">
                <a16:creationId xmlns:a16="http://schemas.microsoft.com/office/drawing/2014/main" id="{155FCEF8-7788-CF44-8211-302E918DADEE}"/>
              </a:ext>
            </a:extLst>
          </p:cNvPr>
          <p:cNvSpPr txBox="1"/>
          <p:nvPr/>
        </p:nvSpPr>
        <p:spPr>
          <a:xfrm rot="18010690">
            <a:off x="2921210" y="1458328"/>
            <a:ext cx="1954381" cy="646331"/>
          </a:xfrm>
          <a:prstGeom prst="rect">
            <a:avLst/>
          </a:prstGeom>
          <a:noFill/>
        </p:spPr>
        <p:txBody>
          <a:bodyPr wrap="none" rtlCol="0">
            <a:spAutoFit/>
          </a:bodyPr>
          <a:lstStyle/>
          <a:p>
            <a:pPr algn="ctr"/>
            <a:r>
              <a:rPr lang="en-US" b="1" dirty="0"/>
              <a:t>C. Wang </a:t>
            </a:r>
          </a:p>
          <a:p>
            <a:pPr algn="ctr"/>
            <a:r>
              <a:rPr lang="en-US" dirty="0"/>
              <a:t>(Main Developer)</a:t>
            </a:r>
          </a:p>
        </p:txBody>
      </p:sp>
      <p:sp>
        <p:nvSpPr>
          <p:cNvPr id="16" name="TextBox 15">
            <a:extLst>
              <a:ext uri="{FF2B5EF4-FFF2-40B4-BE49-F238E27FC236}">
                <a16:creationId xmlns:a16="http://schemas.microsoft.com/office/drawing/2014/main" id="{55885190-BD5D-FD4B-A750-DAB16794F6E3}"/>
              </a:ext>
            </a:extLst>
          </p:cNvPr>
          <p:cNvSpPr txBox="1"/>
          <p:nvPr/>
        </p:nvSpPr>
        <p:spPr>
          <a:xfrm rot="18048946">
            <a:off x="4769579" y="1450825"/>
            <a:ext cx="1954381" cy="646331"/>
          </a:xfrm>
          <a:prstGeom prst="rect">
            <a:avLst/>
          </a:prstGeom>
          <a:noFill/>
        </p:spPr>
        <p:txBody>
          <a:bodyPr wrap="none" rtlCol="0">
            <a:spAutoFit/>
          </a:bodyPr>
          <a:lstStyle/>
          <a:p>
            <a:pPr algn="ctr"/>
            <a:r>
              <a:rPr lang="en-US" b="1" dirty="0"/>
              <a:t>P. Talbot </a:t>
            </a:r>
          </a:p>
          <a:p>
            <a:pPr algn="ctr"/>
            <a:r>
              <a:rPr lang="en-US" dirty="0"/>
              <a:t>(Main Developer)</a:t>
            </a:r>
          </a:p>
        </p:txBody>
      </p:sp>
      <p:sp>
        <p:nvSpPr>
          <p:cNvPr id="17" name="TextBox 16">
            <a:extLst>
              <a:ext uri="{FF2B5EF4-FFF2-40B4-BE49-F238E27FC236}">
                <a16:creationId xmlns:a16="http://schemas.microsoft.com/office/drawing/2014/main" id="{BEBE61C3-2EF6-4045-B166-C500F5694AE1}"/>
              </a:ext>
            </a:extLst>
          </p:cNvPr>
          <p:cNvSpPr txBox="1"/>
          <p:nvPr/>
        </p:nvSpPr>
        <p:spPr>
          <a:xfrm rot="17998884">
            <a:off x="5694519" y="1386893"/>
            <a:ext cx="1954381" cy="646331"/>
          </a:xfrm>
          <a:prstGeom prst="rect">
            <a:avLst/>
          </a:prstGeom>
          <a:noFill/>
        </p:spPr>
        <p:txBody>
          <a:bodyPr wrap="none" rtlCol="0">
            <a:spAutoFit/>
          </a:bodyPr>
          <a:lstStyle/>
          <a:p>
            <a:pPr algn="ctr"/>
            <a:r>
              <a:rPr lang="en-US" b="1" dirty="0"/>
              <a:t>J. </a:t>
            </a:r>
            <a:r>
              <a:rPr lang="en-US" b="1" dirty="0" err="1"/>
              <a:t>Cogliati</a:t>
            </a:r>
            <a:r>
              <a:rPr lang="en-US" b="1" dirty="0"/>
              <a:t> </a:t>
            </a:r>
          </a:p>
          <a:p>
            <a:pPr algn="ctr"/>
            <a:r>
              <a:rPr lang="en-US" dirty="0"/>
              <a:t>(Main Developer)</a:t>
            </a:r>
          </a:p>
        </p:txBody>
      </p:sp>
      <p:sp>
        <p:nvSpPr>
          <p:cNvPr id="18" name="TextBox 17">
            <a:extLst>
              <a:ext uri="{FF2B5EF4-FFF2-40B4-BE49-F238E27FC236}">
                <a16:creationId xmlns:a16="http://schemas.microsoft.com/office/drawing/2014/main" id="{3F8115F4-F7F8-5E40-A074-34741ABC4996}"/>
              </a:ext>
            </a:extLst>
          </p:cNvPr>
          <p:cNvSpPr txBox="1"/>
          <p:nvPr/>
        </p:nvSpPr>
        <p:spPr>
          <a:xfrm rot="18033040">
            <a:off x="389388" y="1736943"/>
            <a:ext cx="1300356" cy="646331"/>
          </a:xfrm>
          <a:prstGeom prst="rect">
            <a:avLst/>
          </a:prstGeom>
          <a:noFill/>
        </p:spPr>
        <p:txBody>
          <a:bodyPr wrap="none" rtlCol="0">
            <a:spAutoFit/>
          </a:bodyPr>
          <a:lstStyle/>
          <a:p>
            <a:pPr algn="ctr"/>
            <a:r>
              <a:rPr lang="en-US" b="1" dirty="0"/>
              <a:t>A. </a:t>
            </a:r>
            <a:r>
              <a:rPr lang="en-US" b="1" dirty="0" err="1"/>
              <a:t>Epiney</a:t>
            </a:r>
            <a:r>
              <a:rPr lang="en-US" b="1" dirty="0"/>
              <a:t> </a:t>
            </a:r>
          </a:p>
          <a:p>
            <a:pPr algn="ctr"/>
            <a:r>
              <a:rPr lang="en-US" dirty="0"/>
              <a:t>(Assessor)</a:t>
            </a:r>
          </a:p>
        </p:txBody>
      </p:sp>
      <p:sp>
        <p:nvSpPr>
          <p:cNvPr id="19" name="TextBox 18">
            <a:extLst>
              <a:ext uri="{FF2B5EF4-FFF2-40B4-BE49-F238E27FC236}">
                <a16:creationId xmlns:a16="http://schemas.microsoft.com/office/drawing/2014/main" id="{E9FDEE9D-4DEF-994B-A575-A42780C38FF0}"/>
              </a:ext>
            </a:extLst>
          </p:cNvPr>
          <p:cNvSpPr txBox="1"/>
          <p:nvPr/>
        </p:nvSpPr>
        <p:spPr>
          <a:xfrm rot="18014689">
            <a:off x="1273649" y="1702616"/>
            <a:ext cx="1287532" cy="646331"/>
          </a:xfrm>
          <a:prstGeom prst="rect">
            <a:avLst/>
          </a:prstGeom>
          <a:noFill/>
        </p:spPr>
        <p:txBody>
          <a:bodyPr wrap="none" rtlCol="0">
            <a:spAutoFit/>
          </a:bodyPr>
          <a:lstStyle/>
          <a:p>
            <a:pPr algn="ctr"/>
            <a:r>
              <a:rPr lang="en-US" b="1" dirty="0"/>
              <a:t>C. </a:t>
            </a:r>
            <a:r>
              <a:rPr lang="en-US" b="1" dirty="0" err="1"/>
              <a:t>Parisi</a:t>
            </a:r>
            <a:r>
              <a:rPr lang="en-US" b="1" dirty="0"/>
              <a:t> </a:t>
            </a:r>
          </a:p>
          <a:p>
            <a:pPr algn="ctr"/>
            <a:r>
              <a:rPr lang="en-US" dirty="0"/>
              <a:t>(Assessor)</a:t>
            </a:r>
          </a:p>
        </p:txBody>
      </p:sp>
      <p:sp>
        <p:nvSpPr>
          <p:cNvPr id="25" name="TextBox 24">
            <a:extLst>
              <a:ext uri="{FF2B5EF4-FFF2-40B4-BE49-F238E27FC236}">
                <a16:creationId xmlns:a16="http://schemas.microsoft.com/office/drawing/2014/main" id="{611A9B20-F5DC-024C-BA6A-72D9B8668579}"/>
              </a:ext>
            </a:extLst>
          </p:cNvPr>
          <p:cNvSpPr txBox="1"/>
          <p:nvPr/>
        </p:nvSpPr>
        <p:spPr>
          <a:xfrm rot="18006040">
            <a:off x="6670807" y="1529468"/>
            <a:ext cx="1915909" cy="646331"/>
          </a:xfrm>
          <a:prstGeom prst="rect">
            <a:avLst/>
          </a:prstGeom>
          <a:noFill/>
        </p:spPr>
        <p:txBody>
          <a:bodyPr wrap="none" rtlCol="0">
            <a:spAutoFit/>
          </a:bodyPr>
          <a:lstStyle/>
          <a:p>
            <a:pPr algn="ctr"/>
            <a:r>
              <a:rPr lang="en-US" b="1" dirty="0"/>
              <a:t>M. Abdo</a:t>
            </a:r>
          </a:p>
          <a:p>
            <a:pPr algn="ctr"/>
            <a:r>
              <a:rPr lang="en-US" dirty="0"/>
              <a:t>(New Developer)</a:t>
            </a:r>
          </a:p>
        </p:txBody>
      </p:sp>
      <p:sp>
        <p:nvSpPr>
          <p:cNvPr id="3" name="TextBox 2">
            <a:extLst>
              <a:ext uri="{FF2B5EF4-FFF2-40B4-BE49-F238E27FC236}">
                <a16:creationId xmlns:a16="http://schemas.microsoft.com/office/drawing/2014/main" id="{F9D5D60F-D8F6-2843-926B-1965E09B9436}"/>
              </a:ext>
            </a:extLst>
          </p:cNvPr>
          <p:cNvSpPr txBox="1"/>
          <p:nvPr/>
        </p:nvSpPr>
        <p:spPr>
          <a:xfrm>
            <a:off x="3782371" y="4764074"/>
            <a:ext cx="1456489" cy="369332"/>
          </a:xfrm>
          <a:prstGeom prst="rect">
            <a:avLst/>
          </a:prstGeom>
          <a:solidFill>
            <a:schemeClr val="tx1"/>
          </a:solidFill>
        </p:spPr>
        <p:txBody>
          <a:bodyPr wrap="none" rtlCol="0">
            <a:spAutoFit/>
          </a:bodyPr>
          <a:lstStyle/>
          <a:p>
            <a:r>
              <a:rPr lang="en-US" b="1" i="1" dirty="0">
                <a:solidFill>
                  <a:schemeClr val="bg1"/>
                </a:solidFill>
                <a:latin typeface="Calibri" panose="020F0502020204030204" pitchFamily="34" charset="0"/>
                <a:cs typeface="Calibri" panose="020F0502020204030204" pitchFamily="34" charset="0"/>
              </a:rPr>
              <a:t>RAVEN TEAM</a:t>
            </a:r>
          </a:p>
        </p:txBody>
      </p:sp>
    </p:spTree>
    <p:extLst>
      <p:ext uri="{BB962C8B-B14F-4D97-AF65-F5344CB8AC3E}">
        <p14:creationId xmlns:p14="http://schemas.microsoft.com/office/powerpoint/2010/main" val="1617468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77026"/>
          </a:xfrm>
        </p:spPr>
        <p:txBody>
          <a:bodyPr/>
          <a:lstStyle/>
          <a:p>
            <a:r>
              <a:rPr lang="en-US" b="0"/>
              <a:t>RAVEN Infrastructure</a:t>
            </a:r>
            <a:endParaRPr lang="en-US" b="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11" y="1676741"/>
            <a:ext cx="7043738" cy="5181259"/>
          </a:xfrm>
          <a:prstGeom prst="rect">
            <a:avLst/>
          </a:prstGeom>
        </p:spPr>
      </p:pic>
      <p:sp>
        <p:nvSpPr>
          <p:cNvPr id="3" name="TextBox 2">
            <a:extLst>
              <a:ext uri="{FF2B5EF4-FFF2-40B4-BE49-F238E27FC236}">
                <a16:creationId xmlns:a16="http://schemas.microsoft.com/office/drawing/2014/main" id="{733504FF-C2B9-5042-8467-2B3B08515A0A}"/>
              </a:ext>
            </a:extLst>
          </p:cNvPr>
          <p:cNvSpPr txBox="1"/>
          <p:nvPr/>
        </p:nvSpPr>
        <p:spPr>
          <a:xfrm>
            <a:off x="5888736" y="2538462"/>
            <a:ext cx="1786066" cy="430887"/>
          </a:xfrm>
          <a:prstGeom prst="rect">
            <a:avLst/>
          </a:prstGeom>
          <a:noFill/>
        </p:spPr>
        <p:txBody>
          <a:bodyPr wrap="none" rtlCol="0">
            <a:spAutoFit/>
          </a:bodyPr>
          <a:lstStyle/>
          <a:p>
            <a:r>
              <a:rPr lang="en-US" sz="2200" dirty="0" err="1">
                <a:solidFill>
                  <a:srgbClr val="FF0000"/>
                </a:solidFill>
              </a:rPr>
              <a:t>raven.inl.gov</a:t>
            </a:r>
            <a:endParaRPr lang="en-US" sz="2200" dirty="0">
              <a:solidFill>
                <a:srgbClr val="FF0000"/>
              </a:solidFill>
            </a:endParaRPr>
          </a:p>
        </p:txBody>
      </p:sp>
      <p:sp>
        <p:nvSpPr>
          <p:cNvPr id="5" name="TextBox 4">
            <a:extLst>
              <a:ext uri="{FF2B5EF4-FFF2-40B4-BE49-F238E27FC236}">
                <a16:creationId xmlns:a16="http://schemas.microsoft.com/office/drawing/2014/main" id="{C0EA8357-120A-4948-ADCD-7CCE4F547562}"/>
              </a:ext>
            </a:extLst>
          </p:cNvPr>
          <p:cNvSpPr txBox="1"/>
          <p:nvPr/>
        </p:nvSpPr>
        <p:spPr>
          <a:xfrm>
            <a:off x="5000790" y="1045826"/>
            <a:ext cx="3958135" cy="400110"/>
          </a:xfrm>
          <a:prstGeom prst="rect">
            <a:avLst/>
          </a:prstGeom>
          <a:noFill/>
        </p:spPr>
        <p:txBody>
          <a:bodyPr wrap="none" rtlCol="0">
            <a:spAutoFit/>
          </a:bodyPr>
          <a:lstStyle/>
          <a:p>
            <a:r>
              <a:rPr lang="en-US" sz="2000" dirty="0">
                <a:solidFill>
                  <a:srgbClr val="FF0000"/>
                </a:solidFill>
              </a:rPr>
              <a:t>https://</a:t>
            </a:r>
            <a:r>
              <a:rPr lang="en-US" sz="2000" dirty="0" err="1">
                <a:solidFill>
                  <a:srgbClr val="FF0000"/>
                </a:solidFill>
              </a:rPr>
              <a:t>github.com</a:t>
            </a:r>
            <a:r>
              <a:rPr lang="en-US" sz="2000" dirty="0">
                <a:solidFill>
                  <a:srgbClr val="FF0000"/>
                </a:solidFill>
              </a:rPr>
              <a:t>/</a:t>
            </a:r>
            <a:r>
              <a:rPr lang="en-US" sz="2000" dirty="0" err="1">
                <a:solidFill>
                  <a:srgbClr val="FF0000"/>
                </a:solidFill>
              </a:rPr>
              <a:t>idaholab</a:t>
            </a:r>
            <a:r>
              <a:rPr lang="en-US" sz="2000" dirty="0">
                <a:solidFill>
                  <a:srgbClr val="FF0000"/>
                </a:solidFill>
              </a:rPr>
              <a:t>/raven</a:t>
            </a:r>
          </a:p>
        </p:txBody>
      </p:sp>
    </p:spTree>
    <p:extLst>
      <p:ext uri="{BB962C8B-B14F-4D97-AF65-F5344CB8AC3E}">
        <p14:creationId xmlns:p14="http://schemas.microsoft.com/office/powerpoint/2010/main" val="1946862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5613" y="1004888"/>
            <a:ext cx="8231187" cy="377026"/>
          </a:xfrm>
        </p:spPr>
        <p:txBody>
          <a:bodyPr/>
          <a:lstStyle/>
          <a:p>
            <a:r>
              <a:rPr lang="en-US" b="0" dirty="0"/>
              <a:t>Dynamic Probabilistic Risk/Safety Analysis</a:t>
            </a:r>
          </a:p>
        </p:txBody>
      </p:sp>
      <p:pic>
        <p:nvPicPr>
          <p:cNvPr id="6" name="Picture 5"/>
          <p:cNvPicPr>
            <a:picLocks noChangeAspect="1"/>
          </p:cNvPicPr>
          <p:nvPr/>
        </p:nvPicPr>
        <p:blipFill>
          <a:blip r:embed="rId2"/>
          <a:stretch>
            <a:fillRect/>
          </a:stretch>
        </p:blipFill>
        <p:spPr>
          <a:xfrm>
            <a:off x="5157921" y="1553611"/>
            <a:ext cx="1996477" cy="1275894"/>
          </a:xfrm>
          <a:prstGeom prst="rect">
            <a:avLst/>
          </a:prstGeom>
        </p:spPr>
      </p:pic>
      <p:pic>
        <p:nvPicPr>
          <p:cNvPr id="7" name="Picture 6"/>
          <p:cNvPicPr>
            <a:picLocks noChangeAspect="1"/>
          </p:cNvPicPr>
          <p:nvPr/>
        </p:nvPicPr>
        <p:blipFill>
          <a:blip r:embed="rId3"/>
          <a:stretch>
            <a:fillRect/>
          </a:stretch>
        </p:blipFill>
        <p:spPr>
          <a:xfrm>
            <a:off x="7514394" y="1961957"/>
            <a:ext cx="1580251" cy="958008"/>
          </a:xfrm>
          <a:prstGeom prst="rect">
            <a:avLst/>
          </a:prstGeom>
        </p:spPr>
      </p:pic>
      <p:pic>
        <p:nvPicPr>
          <p:cNvPr id="8" name="Picture 8" descr="Macintosh HD:Users:crisr:projects:trunk:raven:framework:AdaptiveTest:MC_PB_scatter.pd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60" t="11603" r="5550" b="5370"/>
          <a:stretch>
            <a:fillRect/>
          </a:stretch>
        </p:blipFill>
        <p:spPr bwMode="auto">
          <a:xfrm>
            <a:off x="6169401" y="5409357"/>
            <a:ext cx="1685692" cy="139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Screen Shot 2013-05-13 at 3.52.42 PM.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6744" y="1642511"/>
            <a:ext cx="1626059" cy="1248185"/>
          </a:xfrm>
          <a:prstGeom prst="rect">
            <a:avLst/>
          </a:prstGeom>
          <a:ln>
            <a:noFill/>
          </a:ln>
          <a:effectLst>
            <a:softEdge rad="112500"/>
          </a:effectLst>
        </p:spPr>
      </p:pic>
      <p:graphicFrame>
        <p:nvGraphicFramePr>
          <p:cNvPr id="10" name="Diagram 9"/>
          <p:cNvGraphicFramePr/>
          <p:nvPr/>
        </p:nvGraphicFramePr>
        <p:xfrm>
          <a:off x="1503041" y="2495552"/>
          <a:ext cx="6801479" cy="45343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0"/>
          <p:cNvPicPr/>
          <p:nvPr/>
        </p:nvPicPr>
        <p:blipFill>
          <a:blip r:embed="rId11">
            <a:extLst>
              <a:ext uri="{28A0092B-C50C-407E-A947-70E740481C1C}">
                <a14:useLocalDpi xmlns:a14="http://schemas.microsoft.com/office/drawing/2010/main" val="0"/>
              </a:ext>
            </a:extLst>
          </a:blip>
          <a:srcRect/>
          <a:stretch>
            <a:fillRect/>
          </a:stretch>
        </p:blipFill>
        <p:spPr bwMode="auto">
          <a:xfrm>
            <a:off x="2042803" y="2012757"/>
            <a:ext cx="2323096" cy="840658"/>
          </a:xfrm>
          <a:prstGeom prst="rect">
            <a:avLst/>
          </a:prstGeom>
          <a:ln>
            <a:noFill/>
          </a:ln>
          <a:effectLst>
            <a:softEdge rad="112500"/>
          </a:effectLst>
        </p:spPr>
      </p:pic>
      <p:sp>
        <p:nvSpPr>
          <p:cNvPr id="12" name="Slide Number Placeholder 1"/>
          <p:cNvSpPr>
            <a:spLocks noGrp="1"/>
          </p:cNvSpPr>
          <p:nvPr>
            <p:ph type="sldNum" sz="quarter" idx="11"/>
          </p:nvPr>
        </p:nvSpPr>
        <p:spPr>
          <a:xfrm>
            <a:off x="8715375" y="6553200"/>
            <a:ext cx="260350" cy="122238"/>
          </a:xfrm>
        </p:spPr>
        <p:txBody>
          <a:bodyPr/>
          <a:lstStyle/>
          <a:p>
            <a:fld id="{4B4332F1-BAE3-4172-AA6D-91F763B329EF}" type="slidenum">
              <a:rPr lang="en-US" smtClean="0"/>
              <a:pPr/>
              <a:t>7</a:t>
            </a:fld>
            <a:endParaRPr lang="en-US"/>
          </a:p>
        </p:txBody>
      </p:sp>
    </p:spTree>
    <p:extLst>
      <p:ext uri="{BB962C8B-B14F-4D97-AF65-F5344CB8AC3E}">
        <p14:creationId xmlns:p14="http://schemas.microsoft.com/office/powerpoint/2010/main" val="1840175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F858E5A-FBB9-8E42-87EF-6DC628A6EDDA}"/>
              </a:ext>
            </a:extLst>
          </p:cNvPr>
          <p:cNvSpPr/>
          <p:nvPr/>
        </p:nvSpPr>
        <p:spPr bwMode="auto">
          <a:xfrm>
            <a:off x="5223546" y="1774178"/>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Distributions</a:t>
            </a:r>
          </a:p>
        </p:txBody>
      </p:sp>
      <p:sp>
        <p:nvSpPr>
          <p:cNvPr id="5" name="Rounded Rectangle 4">
            <a:extLst>
              <a:ext uri="{FF2B5EF4-FFF2-40B4-BE49-F238E27FC236}">
                <a16:creationId xmlns:a16="http://schemas.microsoft.com/office/drawing/2014/main" id="{38804B0C-BAB9-3D4D-A1A9-D95CAE0F889F}"/>
              </a:ext>
            </a:extLst>
          </p:cNvPr>
          <p:cNvSpPr/>
          <p:nvPr/>
        </p:nvSpPr>
        <p:spPr bwMode="auto">
          <a:xfrm>
            <a:off x="5223546" y="2615654"/>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Sampling</a:t>
            </a:r>
          </a:p>
        </p:txBody>
      </p:sp>
      <p:sp>
        <p:nvSpPr>
          <p:cNvPr id="6" name="Rounded Rectangle 5">
            <a:extLst>
              <a:ext uri="{FF2B5EF4-FFF2-40B4-BE49-F238E27FC236}">
                <a16:creationId xmlns:a16="http://schemas.microsoft.com/office/drawing/2014/main" id="{EE9832DE-ECD2-6F4B-9B12-0911BCA2E585}"/>
              </a:ext>
            </a:extLst>
          </p:cNvPr>
          <p:cNvSpPr/>
          <p:nvPr/>
        </p:nvSpPr>
        <p:spPr bwMode="auto">
          <a:xfrm>
            <a:off x="5223546" y="3457130"/>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Surrogate Models</a:t>
            </a:r>
          </a:p>
        </p:txBody>
      </p:sp>
      <p:sp>
        <p:nvSpPr>
          <p:cNvPr id="7" name="Rounded Rectangle 6">
            <a:extLst>
              <a:ext uri="{FF2B5EF4-FFF2-40B4-BE49-F238E27FC236}">
                <a16:creationId xmlns:a16="http://schemas.microsoft.com/office/drawing/2014/main" id="{47118BE0-57B0-2645-9A25-E4FE75AF5E0F}"/>
              </a:ext>
            </a:extLst>
          </p:cNvPr>
          <p:cNvSpPr/>
          <p:nvPr/>
        </p:nvSpPr>
        <p:spPr bwMode="auto">
          <a:xfrm>
            <a:off x="5223546" y="4298606"/>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Statistical analysis</a:t>
            </a:r>
          </a:p>
        </p:txBody>
      </p:sp>
      <p:sp>
        <p:nvSpPr>
          <p:cNvPr id="8" name="Rounded Rectangle 7">
            <a:extLst>
              <a:ext uri="{FF2B5EF4-FFF2-40B4-BE49-F238E27FC236}">
                <a16:creationId xmlns:a16="http://schemas.microsoft.com/office/drawing/2014/main" id="{B61E9C21-0C56-CC49-9F49-E9785B9F7D54}"/>
              </a:ext>
            </a:extLst>
          </p:cNvPr>
          <p:cNvSpPr/>
          <p:nvPr/>
        </p:nvSpPr>
        <p:spPr bwMode="auto">
          <a:xfrm>
            <a:off x="5223546" y="6032737"/>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Reliability Analysis</a:t>
            </a:r>
          </a:p>
        </p:txBody>
      </p:sp>
      <p:sp>
        <p:nvSpPr>
          <p:cNvPr id="9" name="Rounded Rectangle 8">
            <a:extLst>
              <a:ext uri="{FF2B5EF4-FFF2-40B4-BE49-F238E27FC236}">
                <a16:creationId xmlns:a16="http://schemas.microsoft.com/office/drawing/2014/main" id="{FEF9CB13-91DA-964B-AFDF-DA4B6BF6099B}"/>
              </a:ext>
            </a:extLst>
          </p:cNvPr>
          <p:cNvSpPr/>
          <p:nvPr/>
        </p:nvSpPr>
        <p:spPr bwMode="auto">
          <a:xfrm>
            <a:off x="5223546" y="5190734"/>
            <a:ext cx="1611086" cy="5225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Data Analysis</a:t>
            </a:r>
          </a:p>
        </p:txBody>
      </p:sp>
      <p:sp>
        <p:nvSpPr>
          <p:cNvPr id="10" name="Rounded Rectangle 9">
            <a:extLst>
              <a:ext uri="{FF2B5EF4-FFF2-40B4-BE49-F238E27FC236}">
                <a16:creationId xmlns:a16="http://schemas.microsoft.com/office/drawing/2014/main" id="{AC878092-218A-AF4C-B246-60E55EEEB5C9}"/>
              </a:ext>
            </a:extLst>
          </p:cNvPr>
          <p:cNvSpPr/>
          <p:nvPr/>
        </p:nvSpPr>
        <p:spPr bwMode="auto">
          <a:xfrm>
            <a:off x="690735" y="2740553"/>
            <a:ext cx="2151813" cy="795229"/>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Uncertainty Quantification</a:t>
            </a:r>
          </a:p>
        </p:txBody>
      </p:sp>
      <p:sp>
        <p:nvSpPr>
          <p:cNvPr id="11" name="Rounded Rectangle 10">
            <a:extLst>
              <a:ext uri="{FF2B5EF4-FFF2-40B4-BE49-F238E27FC236}">
                <a16:creationId xmlns:a16="http://schemas.microsoft.com/office/drawing/2014/main" id="{CB836BA1-D857-B241-B222-B2F0B067AE9E}"/>
              </a:ext>
            </a:extLst>
          </p:cNvPr>
          <p:cNvSpPr/>
          <p:nvPr/>
        </p:nvSpPr>
        <p:spPr bwMode="auto">
          <a:xfrm>
            <a:off x="690735" y="4540670"/>
            <a:ext cx="2151813" cy="7952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Probabilistic Risk Assessment</a:t>
            </a:r>
          </a:p>
        </p:txBody>
      </p:sp>
      <p:cxnSp>
        <p:nvCxnSpPr>
          <p:cNvPr id="13" name="Straight Arrow Connector 12">
            <a:extLst>
              <a:ext uri="{FF2B5EF4-FFF2-40B4-BE49-F238E27FC236}">
                <a16:creationId xmlns:a16="http://schemas.microsoft.com/office/drawing/2014/main" id="{A958477D-8947-2947-822A-37F36B40A671}"/>
              </a:ext>
            </a:extLst>
          </p:cNvPr>
          <p:cNvCxnSpPr>
            <a:stCxn id="10" idx="3"/>
            <a:endCxn id="4" idx="1"/>
          </p:cNvCxnSpPr>
          <p:nvPr/>
        </p:nvCxnSpPr>
        <p:spPr bwMode="auto">
          <a:xfrm flipV="1">
            <a:off x="2842548" y="2035435"/>
            <a:ext cx="2380998" cy="110273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C764A80-537F-B14B-9AD0-15389EB4AA35}"/>
              </a:ext>
            </a:extLst>
          </p:cNvPr>
          <p:cNvCxnSpPr>
            <a:stCxn id="10" idx="3"/>
            <a:endCxn id="5" idx="1"/>
          </p:cNvCxnSpPr>
          <p:nvPr/>
        </p:nvCxnSpPr>
        <p:spPr bwMode="auto">
          <a:xfrm flipV="1">
            <a:off x="2842548" y="2876911"/>
            <a:ext cx="2380998" cy="261257"/>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C3541EF8-61FE-E243-A91E-1665C8248C1D}"/>
              </a:ext>
            </a:extLst>
          </p:cNvPr>
          <p:cNvCxnSpPr>
            <a:cxnSpLocks/>
            <a:stCxn id="10" idx="3"/>
            <a:endCxn id="6" idx="1"/>
          </p:cNvCxnSpPr>
          <p:nvPr/>
        </p:nvCxnSpPr>
        <p:spPr bwMode="auto">
          <a:xfrm>
            <a:off x="2842548" y="3138168"/>
            <a:ext cx="2380998" cy="580219"/>
          </a:xfrm>
          <a:prstGeom prst="straightConnector1">
            <a:avLst/>
          </a:prstGeom>
          <a:ln>
            <a:prstDash val="dash"/>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25ECE46-7A80-0240-8656-7F8A7B040F2B}"/>
              </a:ext>
            </a:extLst>
          </p:cNvPr>
          <p:cNvCxnSpPr>
            <a:cxnSpLocks/>
            <a:stCxn id="10" idx="3"/>
            <a:endCxn id="7" idx="1"/>
          </p:cNvCxnSpPr>
          <p:nvPr/>
        </p:nvCxnSpPr>
        <p:spPr bwMode="auto">
          <a:xfrm>
            <a:off x="2842548" y="3138168"/>
            <a:ext cx="2380998" cy="1421695"/>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3C79C772-E85E-B640-BEA8-BC86742CFCF0}"/>
              </a:ext>
            </a:extLst>
          </p:cNvPr>
          <p:cNvCxnSpPr>
            <a:cxnSpLocks/>
            <a:stCxn id="10" idx="3"/>
            <a:endCxn id="9" idx="1"/>
          </p:cNvCxnSpPr>
          <p:nvPr/>
        </p:nvCxnSpPr>
        <p:spPr bwMode="auto">
          <a:xfrm>
            <a:off x="2842548" y="3138168"/>
            <a:ext cx="2380998" cy="231382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CE89708-4CD7-774E-8549-CD8DC18709CA}"/>
              </a:ext>
            </a:extLst>
          </p:cNvPr>
          <p:cNvCxnSpPr>
            <a:cxnSpLocks/>
            <a:stCxn id="11" idx="3"/>
            <a:endCxn id="4" idx="1"/>
          </p:cNvCxnSpPr>
          <p:nvPr/>
        </p:nvCxnSpPr>
        <p:spPr bwMode="auto">
          <a:xfrm flipV="1">
            <a:off x="2842548" y="2035435"/>
            <a:ext cx="2380998" cy="2902850"/>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1CF90FC-571B-FD43-B059-776CFA8B552B}"/>
              </a:ext>
            </a:extLst>
          </p:cNvPr>
          <p:cNvCxnSpPr>
            <a:cxnSpLocks/>
            <a:stCxn id="11" idx="3"/>
            <a:endCxn id="5" idx="1"/>
          </p:cNvCxnSpPr>
          <p:nvPr/>
        </p:nvCxnSpPr>
        <p:spPr bwMode="auto">
          <a:xfrm flipV="1">
            <a:off x="2842548" y="2876911"/>
            <a:ext cx="2380998" cy="2061374"/>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31749C3-DF37-5848-9556-B8A0157F3420}"/>
              </a:ext>
            </a:extLst>
          </p:cNvPr>
          <p:cNvCxnSpPr>
            <a:cxnSpLocks/>
            <a:stCxn id="11" idx="3"/>
            <a:endCxn id="6" idx="1"/>
          </p:cNvCxnSpPr>
          <p:nvPr/>
        </p:nvCxnSpPr>
        <p:spPr bwMode="auto">
          <a:xfrm flipV="1">
            <a:off x="2842548" y="3718387"/>
            <a:ext cx="2380998" cy="1219898"/>
          </a:xfrm>
          <a:prstGeom prst="straightConnector1">
            <a:avLst/>
          </a:prstGeom>
          <a:ln>
            <a:prstDash val="dash"/>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FFC0D2-3275-124D-A1B2-7C13C0B45BF4}"/>
              </a:ext>
            </a:extLst>
          </p:cNvPr>
          <p:cNvCxnSpPr>
            <a:cxnSpLocks/>
            <a:stCxn id="11" idx="3"/>
            <a:endCxn id="9" idx="1"/>
          </p:cNvCxnSpPr>
          <p:nvPr/>
        </p:nvCxnSpPr>
        <p:spPr bwMode="auto">
          <a:xfrm>
            <a:off x="2842548" y="4938285"/>
            <a:ext cx="2380998" cy="513706"/>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42FFE59-8A56-7A43-9A09-84C30B9B3021}"/>
              </a:ext>
            </a:extLst>
          </p:cNvPr>
          <p:cNvCxnSpPr>
            <a:cxnSpLocks/>
            <a:stCxn id="11" idx="3"/>
            <a:endCxn id="8" idx="1"/>
          </p:cNvCxnSpPr>
          <p:nvPr/>
        </p:nvCxnSpPr>
        <p:spPr bwMode="auto">
          <a:xfrm>
            <a:off x="2842548" y="4938285"/>
            <a:ext cx="2380998" cy="1355709"/>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D06D114-9DFE-BE47-91BC-BA577DA24ACE}"/>
              </a:ext>
            </a:extLst>
          </p:cNvPr>
          <p:cNvCxnSpPr>
            <a:cxnSpLocks/>
            <a:stCxn id="11" idx="3"/>
            <a:endCxn id="7" idx="1"/>
          </p:cNvCxnSpPr>
          <p:nvPr/>
        </p:nvCxnSpPr>
        <p:spPr bwMode="auto">
          <a:xfrm flipV="1">
            <a:off x="2842548" y="4559863"/>
            <a:ext cx="2380998" cy="37842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43" name="Title 1">
            <a:extLst>
              <a:ext uri="{FF2B5EF4-FFF2-40B4-BE49-F238E27FC236}">
                <a16:creationId xmlns:a16="http://schemas.microsoft.com/office/drawing/2014/main" id="{748B5555-EDBC-374C-8FB4-52E57312F947}"/>
              </a:ext>
            </a:extLst>
          </p:cNvPr>
          <p:cNvSpPr>
            <a:spLocks noGrp="1"/>
          </p:cNvSpPr>
          <p:nvPr>
            <p:ph type="title"/>
          </p:nvPr>
        </p:nvSpPr>
        <p:spPr>
          <a:xfrm>
            <a:off x="455613" y="1004888"/>
            <a:ext cx="8231187" cy="377026"/>
          </a:xfrm>
        </p:spPr>
        <p:txBody>
          <a:bodyPr/>
          <a:lstStyle/>
          <a:p>
            <a:r>
              <a:rPr lang="en-US" b="0" dirty="0"/>
              <a:t>UQ and PRA: Capabilities vs. Needs</a:t>
            </a:r>
          </a:p>
        </p:txBody>
      </p:sp>
      <p:sp>
        <p:nvSpPr>
          <p:cNvPr id="72" name="Content Placeholder 2">
            <a:extLst>
              <a:ext uri="{FF2B5EF4-FFF2-40B4-BE49-F238E27FC236}">
                <a16:creationId xmlns:a16="http://schemas.microsoft.com/office/drawing/2014/main" id="{3BE8442A-86AB-CF4C-9A09-B9A014889705}"/>
              </a:ext>
            </a:extLst>
          </p:cNvPr>
          <p:cNvSpPr txBox="1">
            <a:spLocks/>
          </p:cNvSpPr>
          <p:nvPr/>
        </p:nvSpPr>
        <p:spPr bwMode="auto">
          <a:xfrm>
            <a:off x="6946119" y="1970552"/>
            <a:ext cx="2067246" cy="2310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Stochastic Modeling</a:t>
            </a:r>
          </a:p>
        </p:txBody>
      </p:sp>
      <p:sp>
        <p:nvSpPr>
          <p:cNvPr id="73" name="Content Placeholder 2">
            <a:extLst>
              <a:ext uri="{FF2B5EF4-FFF2-40B4-BE49-F238E27FC236}">
                <a16:creationId xmlns:a16="http://schemas.microsoft.com/office/drawing/2014/main" id="{E2CEEC1E-BDE0-E84F-BFAC-4993DA1DF028}"/>
              </a:ext>
            </a:extLst>
          </p:cNvPr>
          <p:cNvSpPr txBox="1">
            <a:spLocks/>
          </p:cNvSpPr>
          <p:nvPr/>
        </p:nvSpPr>
        <p:spPr bwMode="auto">
          <a:xfrm>
            <a:off x="6946119" y="2790228"/>
            <a:ext cx="2067246" cy="2310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Model Perturbation</a:t>
            </a:r>
          </a:p>
        </p:txBody>
      </p:sp>
      <p:sp>
        <p:nvSpPr>
          <p:cNvPr id="74" name="Content Placeholder 2">
            <a:extLst>
              <a:ext uri="{FF2B5EF4-FFF2-40B4-BE49-F238E27FC236}">
                <a16:creationId xmlns:a16="http://schemas.microsoft.com/office/drawing/2014/main" id="{72561E8A-3F48-B54F-A5CE-0FD087FC0909}"/>
              </a:ext>
            </a:extLst>
          </p:cNvPr>
          <p:cNvSpPr txBox="1">
            <a:spLocks/>
          </p:cNvSpPr>
          <p:nvPr/>
        </p:nvSpPr>
        <p:spPr bwMode="auto">
          <a:xfrm>
            <a:off x="6946119" y="3541161"/>
            <a:ext cx="2067246" cy="36010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Convergence/Analysis acceleration</a:t>
            </a:r>
          </a:p>
        </p:txBody>
      </p:sp>
      <p:sp>
        <p:nvSpPr>
          <p:cNvPr id="75" name="Content Placeholder 2">
            <a:extLst>
              <a:ext uri="{FF2B5EF4-FFF2-40B4-BE49-F238E27FC236}">
                <a16:creationId xmlns:a16="http://schemas.microsoft.com/office/drawing/2014/main" id="{779D5718-0702-2C48-BE47-08C72A4C0AD2}"/>
              </a:ext>
            </a:extLst>
          </p:cNvPr>
          <p:cNvSpPr txBox="1">
            <a:spLocks/>
          </p:cNvSpPr>
          <p:nvPr/>
        </p:nvSpPr>
        <p:spPr bwMode="auto">
          <a:xfrm>
            <a:off x="6946119" y="4444344"/>
            <a:ext cx="2067246" cy="2310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Uncertainty Assessment</a:t>
            </a:r>
          </a:p>
        </p:txBody>
      </p:sp>
      <p:sp>
        <p:nvSpPr>
          <p:cNvPr id="76" name="Content Placeholder 2">
            <a:extLst>
              <a:ext uri="{FF2B5EF4-FFF2-40B4-BE49-F238E27FC236}">
                <a16:creationId xmlns:a16="http://schemas.microsoft.com/office/drawing/2014/main" id="{10602B27-CAA2-D049-9C85-3E71487ECE08}"/>
              </a:ext>
            </a:extLst>
          </p:cNvPr>
          <p:cNvSpPr txBox="1">
            <a:spLocks/>
          </p:cNvSpPr>
          <p:nvPr/>
        </p:nvSpPr>
        <p:spPr bwMode="auto">
          <a:xfrm>
            <a:off x="6946119" y="5349888"/>
            <a:ext cx="2067246" cy="2310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Driver analysis</a:t>
            </a:r>
          </a:p>
        </p:txBody>
      </p:sp>
      <p:sp>
        <p:nvSpPr>
          <p:cNvPr id="77" name="Content Placeholder 2">
            <a:extLst>
              <a:ext uri="{FF2B5EF4-FFF2-40B4-BE49-F238E27FC236}">
                <a16:creationId xmlns:a16="http://schemas.microsoft.com/office/drawing/2014/main" id="{95D483A1-3DE9-5546-96ED-C69A152B3B01}"/>
              </a:ext>
            </a:extLst>
          </p:cNvPr>
          <p:cNvSpPr txBox="1">
            <a:spLocks/>
          </p:cNvSpPr>
          <p:nvPr/>
        </p:nvSpPr>
        <p:spPr bwMode="auto">
          <a:xfrm>
            <a:off x="6946119" y="6161057"/>
            <a:ext cx="2067246" cy="2310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buNone/>
            </a:pPr>
            <a:r>
              <a:rPr lang="en-US" sz="1400" kern="0" dirty="0"/>
              <a:t>Risk assessment and Probability estimation</a:t>
            </a:r>
          </a:p>
        </p:txBody>
      </p:sp>
    </p:spTree>
    <p:extLst>
      <p:ext uri="{BB962C8B-B14F-4D97-AF65-F5344CB8AC3E}">
        <p14:creationId xmlns:p14="http://schemas.microsoft.com/office/powerpoint/2010/main" val="1848250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cintosh HD:Users:crisr:projects:trunk:raven:framework:AdaptiveTest:DistributionsMC_scatter-scatter-scatter.pdf"/>
          <p:cNvPicPr/>
          <p:nvPr/>
        </p:nvPicPr>
        <p:blipFill>
          <a:blip r:embed="rId2">
            <a:extLst>
              <a:ext uri="{28A0092B-C50C-407E-A947-70E740481C1C}">
                <a14:useLocalDpi xmlns:a14="http://schemas.microsoft.com/office/drawing/2010/main" val="0"/>
              </a:ext>
            </a:extLst>
          </a:blip>
          <a:srcRect/>
          <a:stretch>
            <a:fillRect/>
          </a:stretch>
        </p:blipFill>
        <p:spPr bwMode="auto">
          <a:xfrm>
            <a:off x="217313" y="4230305"/>
            <a:ext cx="3549444" cy="2556909"/>
          </a:xfrm>
          <a:prstGeom prst="rect">
            <a:avLst/>
          </a:prstGeom>
          <a:noFill/>
          <a:ln>
            <a:noFill/>
          </a:ln>
        </p:spPr>
      </p:pic>
      <p:sp>
        <p:nvSpPr>
          <p:cNvPr id="2" name="Title 1"/>
          <p:cNvSpPr>
            <a:spLocks noGrp="1"/>
          </p:cNvSpPr>
          <p:nvPr>
            <p:ph type="title"/>
          </p:nvPr>
        </p:nvSpPr>
        <p:spPr>
          <a:xfrm>
            <a:off x="455613" y="1004888"/>
            <a:ext cx="8231187" cy="377026"/>
          </a:xfrm>
        </p:spPr>
        <p:txBody>
          <a:bodyPr/>
          <a:lstStyle/>
          <a:p>
            <a:r>
              <a:rPr lang="en-US" b="0" dirty="0"/>
              <a:t>Probability Density Functions</a:t>
            </a:r>
          </a:p>
        </p:txBody>
      </p:sp>
      <p:sp>
        <p:nvSpPr>
          <p:cNvPr id="4" name="Content Placeholder 2"/>
          <p:cNvSpPr>
            <a:spLocks noGrp="1"/>
          </p:cNvSpPr>
          <p:nvPr>
            <p:ph idx="1"/>
          </p:nvPr>
        </p:nvSpPr>
        <p:spPr>
          <a:xfrm>
            <a:off x="455613" y="1606127"/>
            <a:ext cx="3143059" cy="1040277"/>
          </a:xfrm>
        </p:spPr>
        <p:txBody>
          <a:bodyPr/>
          <a:lstStyle/>
          <a:p>
            <a:pPr marL="0" indent="0" algn="ctr">
              <a:buNone/>
            </a:pPr>
            <a:r>
              <a:rPr lang="en-US" dirty="0"/>
              <a:t>1-Dimensional Probability Density Functions</a:t>
            </a:r>
          </a:p>
        </p:txBody>
      </p:sp>
      <p:graphicFrame>
        <p:nvGraphicFramePr>
          <p:cNvPr id="7" name="Table 6"/>
          <p:cNvGraphicFramePr>
            <a:graphicFrameLocks noGrp="1"/>
          </p:cNvGraphicFramePr>
          <p:nvPr/>
        </p:nvGraphicFramePr>
        <p:xfrm>
          <a:off x="420506" y="2251421"/>
          <a:ext cx="3143059" cy="1978884"/>
        </p:xfrm>
        <a:graphic>
          <a:graphicData uri="http://schemas.openxmlformats.org/drawingml/2006/table">
            <a:tbl>
              <a:tblPr firstRow="1" bandRow="1">
                <a:tableStyleId>{FABFCF23-3B69-468F-B69F-88F6DE6A72F2}</a:tableStyleId>
              </a:tblPr>
              <a:tblGrid>
                <a:gridCol w="866775">
                  <a:extLst>
                    <a:ext uri="{9D8B030D-6E8A-4147-A177-3AD203B41FA5}">
                      <a16:colId xmlns:a16="http://schemas.microsoft.com/office/drawing/2014/main" val="20000"/>
                    </a:ext>
                  </a:extLst>
                </a:gridCol>
                <a:gridCol w="775843">
                  <a:extLst>
                    <a:ext uri="{9D8B030D-6E8A-4147-A177-3AD203B41FA5}">
                      <a16:colId xmlns:a16="http://schemas.microsoft.com/office/drawing/2014/main" val="20001"/>
                    </a:ext>
                  </a:extLst>
                </a:gridCol>
                <a:gridCol w="724598">
                  <a:extLst>
                    <a:ext uri="{9D8B030D-6E8A-4147-A177-3AD203B41FA5}">
                      <a16:colId xmlns:a16="http://schemas.microsoft.com/office/drawing/2014/main" val="20002"/>
                    </a:ext>
                  </a:extLst>
                </a:gridCol>
                <a:gridCol w="775843">
                  <a:extLst>
                    <a:ext uri="{9D8B030D-6E8A-4147-A177-3AD203B41FA5}">
                      <a16:colId xmlns:a16="http://schemas.microsoft.com/office/drawing/2014/main" val="20003"/>
                    </a:ext>
                  </a:extLst>
                </a:gridCol>
              </a:tblGrid>
              <a:tr h="409560">
                <a:tc>
                  <a:txBody>
                    <a:bodyPr/>
                    <a:lstStyle/>
                    <a:p>
                      <a:pPr algn="ctr" fontAlgn="b"/>
                      <a:r>
                        <a:rPr lang="en-US" sz="1200" b="1" i="0" u="none" strike="noStrike" dirty="0">
                          <a:solidFill>
                            <a:schemeClr val="tx1"/>
                          </a:solidFill>
                          <a:effectLst/>
                          <a:latin typeface="+mn-lt"/>
                        </a:rPr>
                        <a:t>PDF</a:t>
                      </a:r>
                      <a:endParaRPr lang="en-US" sz="1200" b="0" i="0" u="none" strike="noStrike" dirty="0">
                        <a:solidFill>
                          <a:schemeClr val="tx1"/>
                        </a:solidFill>
                        <a:effectLst/>
                        <a:latin typeface="Calibri" charset="0"/>
                      </a:endParaRPr>
                    </a:p>
                  </a:txBody>
                  <a:tcPr marL="6350" marR="6350" marT="6350" marB="0" anchor="ctr"/>
                </a:tc>
                <a:tc>
                  <a:txBody>
                    <a:bodyPr/>
                    <a:lstStyle/>
                    <a:p>
                      <a:pPr algn="ctr" fontAlgn="b"/>
                      <a:r>
                        <a:rPr lang="en-US" sz="1200" u="none" strike="noStrike" dirty="0">
                          <a:solidFill>
                            <a:schemeClr val="tx1"/>
                          </a:solidFill>
                          <a:effectLst/>
                        </a:rPr>
                        <a:t>Truncated</a:t>
                      </a:r>
                      <a:endParaRPr lang="en-US" sz="1200" b="0" i="0" u="none" strike="noStrike" dirty="0">
                        <a:solidFill>
                          <a:schemeClr val="tx1"/>
                        </a:solidFill>
                        <a:effectLst/>
                        <a:latin typeface="Calibri" charset="0"/>
                      </a:endParaRPr>
                    </a:p>
                  </a:txBody>
                  <a:tcPr marL="6350" marR="6350" marT="6350" marB="0" anchor="ctr"/>
                </a:tc>
                <a:tc>
                  <a:txBody>
                    <a:bodyPr/>
                    <a:lstStyle/>
                    <a:p>
                      <a:pPr algn="ctr" fontAlgn="b"/>
                      <a:r>
                        <a:rPr lang="en-US" sz="1200" b="1" i="0" u="none" strike="noStrike" dirty="0">
                          <a:solidFill>
                            <a:schemeClr val="tx1"/>
                          </a:solidFill>
                          <a:effectLst/>
                          <a:latin typeface="+mn-lt"/>
                        </a:rPr>
                        <a:t>PDF</a:t>
                      </a:r>
                      <a:endParaRPr lang="en-US" sz="1200" b="0" i="0" u="none" strike="noStrike" dirty="0">
                        <a:solidFill>
                          <a:schemeClr val="tx1"/>
                        </a:solidFill>
                        <a:effectLst/>
                        <a:latin typeface="Calibri" charset="0"/>
                      </a:endParaRPr>
                    </a:p>
                  </a:txBody>
                  <a:tcPr marL="6350" marR="6350" marT="6350" marB="0" anchor="ctr"/>
                </a:tc>
                <a:tc>
                  <a:txBody>
                    <a:bodyPr/>
                    <a:lstStyle/>
                    <a:p>
                      <a:pPr algn="ctr" fontAlgn="b"/>
                      <a:r>
                        <a:rPr lang="en-US" sz="1200" u="none" strike="noStrike" dirty="0">
                          <a:solidFill>
                            <a:schemeClr val="tx1"/>
                          </a:solidFill>
                          <a:effectLst/>
                        </a:rPr>
                        <a:t>Truncated</a:t>
                      </a:r>
                      <a:endParaRPr lang="en-US" sz="1200" b="0" i="0" u="none" strike="noStrike" dirty="0">
                        <a:solidFill>
                          <a:schemeClr val="tx1"/>
                        </a:solidFill>
                        <a:effectLst/>
                        <a:latin typeface="Calibri" charset="0"/>
                      </a:endParaRPr>
                    </a:p>
                  </a:txBody>
                  <a:tcPr marL="6350" marR="6350" marT="6350" marB="0" anchor="ctr"/>
                </a:tc>
                <a:extLst>
                  <a:ext uri="{0D108BD9-81ED-4DB2-BD59-A6C34878D82A}">
                    <a16:rowId xmlns:a16="http://schemas.microsoft.com/office/drawing/2014/main" val="10000"/>
                  </a:ext>
                </a:extLst>
              </a:tr>
              <a:tr h="244714">
                <a:tc>
                  <a:txBody>
                    <a:bodyPr/>
                    <a:lstStyle/>
                    <a:p>
                      <a:pPr algn="ctr" fontAlgn="b"/>
                      <a:r>
                        <a:rPr lang="en-US" sz="1200" u="none" strike="noStrike">
                          <a:effectLst/>
                        </a:rPr>
                        <a:t>Bernoulli</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No</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Poisson</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No</a:t>
                      </a:r>
                      <a:endParaRPr lang="en-US" sz="12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r h="159116">
                <a:tc>
                  <a:txBody>
                    <a:bodyPr/>
                    <a:lstStyle/>
                    <a:p>
                      <a:pPr algn="ctr" fontAlgn="b"/>
                      <a:r>
                        <a:rPr lang="en-US" sz="1200" u="none" strike="noStrike" dirty="0">
                          <a:effectLst/>
                        </a:rPr>
                        <a:t>Binomial</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No</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Triangular</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2"/>
                  </a:ext>
                </a:extLst>
              </a:tr>
              <a:tr h="110094">
                <a:tc>
                  <a:txBody>
                    <a:bodyPr/>
                    <a:lstStyle/>
                    <a:p>
                      <a:pPr algn="ctr" fontAlgn="b"/>
                      <a:r>
                        <a:rPr lang="en-US" sz="1200" u="none" strike="noStrike" dirty="0">
                          <a:effectLst/>
                        </a:rPr>
                        <a:t>Exponential</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Uniform</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3"/>
                  </a:ext>
                </a:extLst>
              </a:tr>
              <a:tr h="0">
                <a:tc>
                  <a:txBody>
                    <a:bodyPr/>
                    <a:lstStyle/>
                    <a:p>
                      <a:pPr algn="ctr" fontAlgn="b"/>
                      <a:r>
                        <a:rPr lang="en-US" sz="1200" u="none" strike="noStrike">
                          <a:effectLst/>
                        </a:rPr>
                        <a:t>Normal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Weibull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4"/>
                  </a:ext>
                </a:extLst>
              </a:tr>
              <a:tr h="0">
                <a:tc>
                  <a:txBody>
                    <a:bodyPr/>
                    <a:lstStyle/>
                    <a:p>
                      <a:pPr algn="ctr" fontAlgn="b"/>
                      <a:r>
                        <a:rPr lang="en-US" sz="1200" u="none" strike="noStrike">
                          <a:effectLst/>
                        </a:rPr>
                        <a:t>LogNormal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Gamma</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5"/>
                  </a:ext>
                </a:extLst>
              </a:tr>
              <a:tr h="0">
                <a:tc>
                  <a:txBody>
                    <a:bodyPr/>
                    <a:lstStyle/>
                    <a:p>
                      <a:pPr algn="ctr" fontAlgn="b"/>
                      <a:r>
                        <a:rPr lang="en-US" sz="1200" u="none" strike="noStrike">
                          <a:effectLst/>
                        </a:rPr>
                        <a:t>Logistic</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Beta</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6"/>
                  </a:ext>
                </a:extLst>
              </a:tr>
              <a:tr h="0">
                <a:tc>
                  <a:txBody>
                    <a:bodyPr/>
                    <a:lstStyle/>
                    <a:p>
                      <a:pPr algn="ctr" fontAlgn="b"/>
                      <a:r>
                        <a:rPr lang="en-US" sz="1200" u="none" strike="noStrike">
                          <a:effectLst/>
                        </a:rPr>
                        <a:t>Categorical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a:effectLst/>
                        </a:rPr>
                        <a:t>Laplace</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7"/>
                  </a:ext>
                </a:extLst>
              </a:tr>
              <a:tr h="0">
                <a:tc>
                  <a:txBody>
                    <a:bodyPr/>
                    <a:lstStyle/>
                    <a:p>
                      <a:pPr algn="ctr" fontAlgn="b"/>
                      <a:r>
                        <a:rPr lang="en-US" sz="1200" u="none" strike="noStrike">
                          <a:effectLst/>
                        </a:rPr>
                        <a:t>Geometrical</a:t>
                      </a:r>
                      <a:endParaRPr lang="en-US" sz="1200" b="0" i="0" u="none" strike="noStrike">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Custom</a:t>
                      </a:r>
                      <a:endParaRPr lang="en-US" sz="1200" b="0" i="0" u="none" strike="noStrike" dirty="0">
                        <a:solidFill>
                          <a:srgbClr val="000000"/>
                        </a:solidFill>
                        <a:effectLst/>
                        <a:latin typeface="Calibri" charset="0"/>
                      </a:endParaRPr>
                    </a:p>
                  </a:txBody>
                  <a:tcPr marL="6350" marR="6350" marT="635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8"/>
                  </a:ext>
                </a:extLst>
              </a:tr>
            </a:tbl>
          </a:graphicData>
        </a:graphic>
      </p:graphicFrame>
      <p:sp>
        <p:nvSpPr>
          <p:cNvPr id="6" name="Content Placeholder 2"/>
          <p:cNvSpPr txBox="1">
            <a:spLocks/>
          </p:cNvSpPr>
          <p:nvPr/>
        </p:nvSpPr>
        <p:spPr bwMode="auto">
          <a:xfrm>
            <a:off x="4690606" y="1606127"/>
            <a:ext cx="3765417" cy="399740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1" fontAlgn="base" hangingPunct="1">
              <a:lnSpc>
                <a:spcPct val="85000"/>
              </a:lnSpc>
              <a:spcBef>
                <a:spcPct val="40000"/>
              </a:spcBef>
              <a:spcAft>
                <a:spcPct val="0"/>
              </a:spcAft>
              <a:buClr>
                <a:schemeClr val="accent2"/>
              </a:buClr>
              <a:buChar char="•"/>
              <a:defRPr sz="2000">
                <a:solidFill>
                  <a:schemeClr val="tx1"/>
                </a:solidFill>
                <a:latin typeface="+mn-lt"/>
                <a:ea typeface="ＭＳ Ｐゴシック" charset="0"/>
                <a:cs typeface="+mn-cs"/>
              </a:defRPr>
            </a:lvl1pPr>
            <a:lvl2pPr marL="684213" indent="-227013"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2pPr>
            <a:lvl3pPr marL="11430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3pPr>
            <a:lvl4pPr marL="1600200" indent="-228600" algn="l" rtl="0" eaLnBrk="1" fontAlgn="base" hangingPunct="1">
              <a:lnSpc>
                <a:spcPct val="85000"/>
              </a:lnSpc>
              <a:spcBef>
                <a:spcPct val="20000"/>
              </a:spcBef>
              <a:spcAft>
                <a:spcPct val="0"/>
              </a:spcAft>
              <a:buClr>
                <a:schemeClr val="accent2"/>
              </a:buClr>
              <a:buFont typeface="Times New Roman" charset="0"/>
              <a:buChar char="–"/>
              <a:defRPr sz="2000">
                <a:solidFill>
                  <a:schemeClr val="tx1"/>
                </a:solidFill>
                <a:latin typeface="+mn-lt"/>
                <a:ea typeface="ＭＳ Ｐゴシック" charset="0"/>
              </a:defRPr>
            </a:lvl4pPr>
            <a:lvl5pPr marL="2057400" indent="-228600" algn="l" rtl="0" eaLnBrk="1" fontAlgn="base" hangingPunct="1">
              <a:lnSpc>
                <a:spcPct val="85000"/>
              </a:lnSpc>
              <a:spcBef>
                <a:spcPct val="20000"/>
              </a:spcBef>
              <a:spcAft>
                <a:spcPct val="0"/>
              </a:spcAft>
              <a:buClr>
                <a:schemeClr val="accent2"/>
              </a:buClr>
              <a:buChar char="•"/>
              <a:defRPr sz="2000">
                <a:solidFill>
                  <a:schemeClr val="tx1"/>
                </a:solidFill>
                <a:latin typeface="+mn-lt"/>
                <a:ea typeface="ＭＳ Ｐゴシック" charset="0"/>
              </a:defRPr>
            </a:lvl5pPr>
            <a:lvl6pPr marL="25146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1" fontAlgn="base" hangingPunct="1">
              <a:lnSpc>
                <a:spcPct val="85000"/>
              </a:lnSpc>
              <a:spcBef>
                <a:spcPct val="20000"/>
              </a:spcBef>
              <a:spcAft>
                <a:spcPct val="0"/>
              </a:spcAft>
              <a:buClr>
                <a:srgbClr val="FF6600"/>
              </a:buClr>
              <a:buChar char="•"/>
              <a:defRPr sz="2000">
                <a:solidFill>
                  <a:schemeClr val="tx1"/>
                </a:solidFill>
                <a:latin typeface="+mn-lt"/>
              </a:defRPr>
            </a:lvl9pPr>
          </a:lstStyle>
          <a:p>
            <a:pPr marL="0" indent="0" algn="ctr">
              <a:buNone/>
            </a:pPr>
            <a:r>
              <a:rPr lang="en-US" kern="0" dirty="0"/>
              <a:t>N-Dimensional Probability Density Functions</a:t>
            </a:r>
          </a:p>
          <a:p>
            <a:r>
              <a:rPr lang="en-US" kern="0" dirty="0"/>
              <a:t>Import from file for custom N-dimensional distributions:</a:t>
            </a:r>
          </a:p>
          <a:p>
            <a:pPr lvl="1"/>
            <a:r>
              <a:rPr lang="en-US" kern="0" dirty="0"/>
              <a:t>N-dimensional splines on Cartesian grids</a:t>
            </a:r>
          </a:p>
          <a:p>
            <a:pPr lvl="1"/>
            <a:r>
              <a:rPr lang="en-US" kern="0" dirty="0"/>
              <a:t>Inverse weight interpolation</a:t>
            </a:r>
          </a:p>
          <a:p>
            <a:r>
              <a:rPr lang="en-US" kern="0" dirty="0"/>
              <a:t>Sampling of N-dimensional distributions by unbiased inversion</a:t>
            </a:r>
          </a:p>
          <a:p>
            <a:endParaRPr lang="en-US" kern="0" dirty="0"/>
          </a:p>
        </p:txBody>
      </p:sp>
      <p:pic>
        <p:nvPicPr>
          <p:cNvPr id="8" name="Picture 7"/>
          <p:cNvPicPr/>
          <p:nvPr/>
        </p:nvPicPr>
        <p:blipFill rotWithShape="1">
          <a:blip r:embed="rId3">
            <a:extLst>
              <a:ext uri="{28A0092B-C50C-407E-A947-70E740481C1C}">
                <a14:useLocalDpi xmlns:a14="http://schemas.microsoft.com/office/drawing/2010/main" val="0"/>
              </a:ext>
            </a:extLst>
          </a:blip>
          <a:srcRect t="10497"/>
          <a:stretch/>
        </p:blipFill>
        <p:spPr bwMode="auto">
          <a:xfrm>
            <a:off x="5362109" y="4745055"/>
            <a:ext cx="2958849" cy="2068286"/>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673462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tandard_Presentation-2016">
  <a:themeElements>
    <a:clrScheme name="INL 2016">
      <a:dk1>
        <a:srgbClr val="000000"/>
      </a:dk1>
      <a:lt1>
        <a:srgbClr val="FFFFFF"/>
      </a:lt1>
      <a:dk2>
        <a:srgbClr val="005875"/>
      </a:dk2>
      <a:lt2>
        <a:srgbClr val="808080"/>
      </a:lt2>
      <a:accent1>
        <a:srgbClr val="7895A4"/>
      </a:accent1>
      <a:accent2>
        <a:srgbClr val="8B9E6C"/>
      </a:accent2>
      <a:accent3>
        <a:srgbClr val="BFB896"/>
      </a:accent3>
      <a:accent4>
        <a:srgbClr val="ECE09C"/>
      </a:accent4>
      <a:accent5>
        <a:srgbClr val="DDDDDD"/>
      </a:accent5>
      <a:accent6>
        <a:srgbClr val="FFFFFF"/>
      </a:accent6>
      <a:hlink>
        <a:srgbClr val="7895A4"/>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andard_Presentation-2016" id="{AA70F70C-FE74-4105-B56D-A478567CF02D}" vid="{32DB2BA5-14E2-4538-A7F0-90025315B3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Standard_Presentation-2016</Template>
  <TotalTime>4551</TotalTime>
  <Words>3296</Words>
  <Application>Microsoft Macintosh PowerPoint</Application>
  <PresentationFormat>On-screen Show (4:3)</PresentationFormat>
  <Paragraphs>680</Paragraphs>
  <Slides>48</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Arial</vt:lpstr>
      <vt:lpstr>Calibri</vt:lpstr>
      <vt:lpstr>Symbol</vt:lpstr>
      <vt:lpstr>Times New Roman</vt:lpstr>
      <vt:lpstr>Wingdings</vt:lpstr>
      <vt:lpstr>Standard_Presentation-2016</vt:lpstr>
      <vt:lpstr>Equation</vt:lpstr>
      <vt:lpstr>RAVEN: Overview</vt:lpstr>
      <vt:lpstr>Outline</vt:lpstr>
      <vt:lpstr>Project Background</vt:lpstr>
      <vt:lpstr>RAVEN Accessibility and Software practices </vt:lpstr>
      <vt:lpstr>Team </vt:lpstr>
      <vt:lpstr>RAVEN Infrastructure</vt:lpstr>
      <vt:lpstr>Dynamic Probabilistic Risk/Safety Analysis</vt:lpstr>
      <vt:lpstr>UQ and PRA: Capabilities vs. Needs</vt:lpstr>
      <vt:lpstr>Probability Density Functions</vt:lpstr>
      <vt:lpstr>Samplers (Forward)</vt:lpstr>
      <vt:lpstr>Dynamic Event Trees (DET)</vt:lpstr>
      <vt:lpstr>Reliability Surfaces</vt:lpstr>
      <vt:lpstr>Limit Surface (Reliability Surface) Search</vt:lpstr>
      <vt:lpstr>Failure Probability Calculation From LS</vt:lpstr>
      <vt:lpstr>Optimization</vt:lpstr>
      <vt:lpstr>PowerPoint Presentation</vt:lpstr>
      <vt:lpstr>PowerPoint Presentation</vt:lpstr>
      <vt:lpstr>PowerPoint Presentation</vt:lpstr>
      <vt:lpstr>ROMs: a Quick Introduction</vt:lpstr>
      <vt:lpstr>Cross-Validation for assessing ROMs validity</vt:lpstr>
      <vt:lpstr>Surrogate Models’ assessment and optimization</vt:lpstr>
      <vt:lpstr>Hybrid-Model (automatic selection ROM/physical model)</vt:lpstr>
      <vt:lpstr>Available ROMs</vt:lpstr>
      <vt:lpstr>Ensemble model</vt:lpstr>
      <vt:lpstr>Statistical Post Processing</vt:lpstr>
      <vt:lpstr>Time Dependent Statistics: Fuel Performance</vt:lpstr>
      <vt:lpstr>Time Dependent Relational Analysis</vt:lpstr>
      <vt:lpstr>Validation Metrics</vt:lpstr>
      <vt:lpstr>Data Mining</vt:lpstr>
      <vt:lpstr>Time Dependent Clustering</vt:lpstr>
      <vt:lpstr>RAVEN as a Framework: Plugins</vt:lpstr>
      <vt:lpstr>Summary of RAVEN capabilities</vt:lpstr>
      <vt:lpstr>PowerPoint Presentation</vt:lpstr>
      <vt:lpstr>PowerPoint Presentation</vt:lpstr>
      <vt:lpstr>Third Parties Investing</vt:lpstr>
      <vt:lpstr>PowerPoint Presentation</vt:lpstr>
      <vt:lpstr>PowerPoint Presentation</vt:lpstr>
      <vt:lpstr>PowerPoint Presentation</vt:lpstr>
      <vt:lpstr>Uncertainty Quantification</vt:lpstr>
      <vt:lpstr>Risk Management: Reliability Surface</vt:lpstr>
      <vt:lpstr>Comparison vs ROM</vt:lpstr>
      <vt:lpstr>Multi-Unit Analysis: Plant Model</vt:lpstr>
      <vt:lpstr>Ensemble model for Multi-Unit Power Plant: 1st Configuration</vt:lpstr>
      <vt:lpstr>Ensemble model for Multi-Unit Power Plant: 2nd Configuration</vt:lpstr>
      <vt:lpstr>Ensemble model for Multi-Unit Power Plant: Example results</vt:lpstr>
      <vt:lpstr>Uncertainty Quantification and Data Analysis using BISON/RAVEN</vt:lpstr>
      <vt:lpstr>Time Dependent Statistics</vt:lpstr>
      <vt:lpstr>Time Dependent Relational Analysis</vt:lpstr>
    </vt:vector>
  </TitlesOfParts>
  <Company>INL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L. Combs</dc:creator>
  <cp:lastModifiedBy>Andrea Alfonsi</cp:lastModifiedBy>
  <cp:revision>293</cp:revision>
  <dcterms:created xsi:type="dcterms:W3CDTF">2016-09-09T18:28:57Z</dcterms:created>
  <dcterms:modified xsi:type="dcterms:W3CDTF">2019-09-14T20:04:38Z</dcterms:modified>
</cp:coreProperties>
</file>